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7.xml" ContentType="application/vnd.openxmlformats-officedocument.drawingml.chart+xml"/>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charts/chart8.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charts/chart2.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60"/>
  </p:notesMasterIdLst>
  <p:handoutMasterIdLst>
    <p:handoutMasterId r:id="rId61"/>
  </p:handoutMasterIdLst>
  <p:sldIdLst>
    <p:sldId id="257" r:id="rId2"/>
    <p:sldId id="261" r:id="rId3"/>
    <p:sldId id="270" r:id="rId4"/>
    <p:sldId id="271" r:id="rId5"/>
    <p:sldId id="272" r:id="rId6"/>
    <p:sldId id="288" r:id="rId7"/>
    <p:sldId id="289" r:id="rId8"/>
    <p:sldId id="274" r:id="rId9"/>
    <p:sldId id="273" r:id="rId10"/>
    <p:sldId id="290" r:id="rId11"/>
    <p:sldId id="302" r:id="rId12"/>
    <p:sldId id="307" r:id="rId13"/>
    <p:sldId id="285" r:id="rId14"/>
    <p:sldId id="313" r:id="rId15"/>
    <p:sldId id="275" r:id="rId16"/>
    <p:sldId id="267" r:id="rId17"/>
    <p:sldId id="311" r:id="rId18"/>
    <p:sldId id="345" r:id="rId19"/>
    <p:sldId id="346" r:id="rId20"/>
    <p:sldId id="347" r:id="rId21"/>
    <p:sldId id="312" r:id="rId22"/>
    <p:sldId id="291" r:id="rId23"/>
    <p:sldId id="299" r:id="rId24"/>
    <p:sldId id="300" r:id="rId25"/>
    <p:sldId id="314" r:id="rId26"/>
    <p:sldId id="319" r:id="rId27"/>
    <p:sldId id="315" r:id="rId28"/>
    <p:sldId id="317" r:id="rId29"/>
    <p:sldId id="316" r:id="rId30"/>
    <p:sldId id="318" r:id="rId31"/>
    <p:sldId id="320" r:id="rId32"/>
    <p:sldId id="321" r:id="rId33"/>
    <p:sldId id="301" r:id="rId34"/>
    <p:sldId id="323" r:id="rId35"/>
    <p:sldId id="324" r:id="rId36"/>
    <p:sldId id="325" r:id="rId37"/>
    <p:sldId id="326" r:id="rId38"/>
    <p:sldId id="327" r:id="rId39"/>
    <p:sldId id="328" r:id="rId40"/>
    <p:sldId id="334" r:id="rId41"/>
    <p:sldId id="329" r:id="rId42"/>
    <p:sldId id="330" r:id="rId43"/>
    <p:sldId id="331" r:id="rId44"/>
    <p:sldId id="332" r:id="rId45"/>
    <p:sldId id="336" r:id="rId46"/>
    <p:sldId id="333" r:id="rId47"/>
    <p:sldId id="335" r:id="rId48"/>
    <p:sldId id="337" r:id="rId49"/>
    <p:sldId id="353" r:id="rId50"/>
    <p:sldId id="354" r:id="rId51"/>
    <p:sldId id="348" r:id="rId52"/>
    <p:sldId id="349" r:id="rId53"/>
    <p:sldId id="352" r:id="rId54"/>
    <p:sldId id="351" r:id="rId55"/>
    <p:sldId id="350" r:id="rId56"/>
    <p:sldId id="338" r:id="rId57"/>
    <p:sldId id="339" r:id="rId58"/>
    <p:sldId id="355"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80A0"/>
    <a:srgbClr val="3366CC"/>
    <a:srgbClr val="3AB460"/>
    <a:srgbClr val="4B72EF"/>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Estilo medio 4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03447BB-5D67-496B-8E87-E561075AD55C}" styleName="Estilo oscuro 1 - Énfasis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Estilo medio 3 - Énfasis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Estilo medio 1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306799F8-075E-4A3A-A7F6-7FBC6576F1A4}" styleName="Estilo temático 2 - Énfasis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46F890A9-2807-4EBB-B81D-B2AA78EC7F39}" styleName="Estilo oscuro 2 - Énfasis 5/Énfasis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Estilo oscuro 2 - Énfasis 3/Énfasis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Estilo oscuro 2 - Énfasis 1/Énfasis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Estilo oscuro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Estilo medio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7853C-536D-4A76-A0AE-DD22124D55A5}" styleName="Estilo temático 1 - Énfasis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2DE63D5-997A-4646-A377-4702673A728D}" styleName="Estilo claro 2 - Acento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8799B23B-EC83-4686-B30A-512413B5E67A}" styleName="Estilo claro 3 - Acento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699" autoAdjust="0"/>
    <p:restoredTop sz="94631" autoAdjust="0"/>
  </p:normalViewPr>
  <p:slideViewPr>
    <p:cSldViewPr>
      <p:cViewPr>
        <p:scale>
          <a:sx n="84" d="100"/>
          <a:sy n="84" d="100"/>
        </p:scale>
        <p:origin x="-702"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728"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charts/_rels/chart1.xml.rels><?xml version="1.0" encoding="UTF-8" standalone="yes"?>
<Relationships xmlns="http://schemas.openxmlformats.org/package/2006/relationships"><Relationship Id="rId1" Type="http://schemas.openxmlformats.org/officeDocument/2006/relationships/oleObject" Target="Libro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Acu&#241;a%20Agatha\Escritorio\Memoria%20INCOP\Datos%20Referencia\Servicios%20concesionados%202007%20versi&#243;n%201997.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ocuments%20and%20Settings\Acu&#241;a%20Agatha\Escritorio\Memoria%20INCOP\Datos%20Referencia\Servicios%20concesionados%202007%20versi&#243;n%201997.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Documents%20and%20Settings\Acu&#241;a%20Agatha\Escritorio\informe%20anual%20estadistico.xls"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Documents%20and%20Settings\Acu&#241;a%20Agatha\Escritorio\informe%20anual%20estadistico.xls"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Documents%20and%20Settings\Acu&#241;a%20Agatha\Escritorio\informe%20anual%20estadistico.xls"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Documents%20and%20Settings\Acu&#241;a%20Agatha\Escritorio\informe%20anual%20estadistico.xls"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Documents%20and%20Settings\Acu&#241;a%20Agatha\Escritorio\informe%20anual%20estadistico.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s-ES"/>
  <c:style val="45"/>
  <c:chart>
    <c:title>
      <c:layout/>
    </c:title>
    <c:plotArea>
      <c:layout/>
      <c:pieChart>
        <c:varyColors val="1"/>
        <c:ser>
          <c:idx val="0"/>
          <c:order val="0"/>
          <c:tx>
            <c:v>Egresos</c:v>
          </c:tx>
          <c:dLbls>
            <c:dLbl>
              <c:idx val="0"/>
              <c:numFmt formatCode="General" sourceLinked="0"/>
              <c:spPr/>
              <c:txPr>
                <a:bodyPr/>
                <a:lstStyle/>
                <a:p>
                  <a:pPr>
                    <a:defRPr sz="1400"/>
                  </a:pPr>
                  <a:endParaRPr lang="es-ES"/>
                </a:p>
              </c:txPr>
            </c:dLbl>
            <c:numFmt formatCode="General" sourceLinked="0"/>
            <c:showVal val="1"/>
            <c:showPercent val="1"/>
            <c:separator>
</c:separator>
            <c:showLeaderLines val="1"/>
          </c:dLbls>
          <c:cat>
            <c:strRef>
              <c:f>Hoja1!$E$1:$H$1</c:f>
              <c:strCache>
                <c:ptCount val="4"/>
                <c:pt idx="0">
                  <c:v>Total de Egresos Programa 1</c:v>
                </c:pt>
                <c:pt idx="1">
                  <c:v>Total de Egresos Programa 2</c:v>
                </c:pt>
                <c:pt idx="2">
                  <c:v>Total de Egresos Programa 3</c:v>
                </c:pt>
                <c:pt idx="3">
                  <c:v>Total de Egresos Programa 4</c:v>
                </c:pt>
              </c:strCache>
            </c:strRef>
          </c:cat>
          <c:val>
            <c:numRef>
              <c:f>Hoja1!$E$2:$H$2</c:f>
              <c:numCache>
                <c:formatCode>#,##0.00</c:formatCode>
                <c:ptCount val="4"/>
                <c:pt idx="0">
                  <c:v>1988738098.75</c:v>
                </c:pt>
                <c:pt idx="1">
                  <c:v>47855955.220000073</c:v>
                </c:pt>
                <c:pt idx="2">
                  <c:v>847201225.25999999</c:v>
                </c:pt>
                <c:pt idx="3">
                  <c:v>319663431.97000003</c:v>
                </c:pt>
              </c:numCache>
            </c:numRef>
          </c:val>
        </c:ser>
        <c:dLbls>
          <c:showPercent val="1"/>
        </c:dLbls>
        <c:firstSliceAng val="0"/>
      </c:pieChart>
    </c:plotArea>
    <c:legend>
      <c:legendPos val="r"/>
      <c:layout>
        <c:manualLayout>
          <c:xMode val="edge"/>
          <c:yMode val="edge"/>
          <c:x val="0.61629459029055345"/>
          <c:y val="0.27737812802258488"/>
          <c:w val="0.3732479665625314"/>
          <c:h val="0.54287724342967503"/>
        </c:manualLayout>
      </c:layout>
      <c:txPr>
        <a:bodyPr/>
        <a:lstStyle/>
        <a:p>
          <a:pPr>
            <a:defRPr sz="1600"/>
          </a:pPr>
          <a:endParaRPr lang="es-ES"/>
        </a:p>
      </c:txPr>
    </c:legend>
    <c:plotVisOnly val="1"/>
  </c:chart>
  <c:txPr>
    <a:bodyPr/>
    <a:lstStyle/>
    <a:p>
      <a:pPr>
        <a:defRPr sz="1800"/>
      </a:pPr>
      <a:endParaRPr lang="es-E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s-ES"/>
  <c:style val="45"/>
  <c:chart>
    <c:title>
      <c:tx>
        <c:rich>
          <a:bodyPr/>
          <a:lstStyle/>
          <a:p>
            <a:pPr>
              <a:defRPr/>
            </a:pPr>
            <a:r>
              <a:rPr lang="es-ES"/>
              <a:t>CANON POR CONCESIONARIA 2007 </a:t>
            </a:r>
          </a:p>
        </c:rich>
      </c:tx>
      <c:layout>
        <c:manualLayout>
          <c:xMode val="edge"/>
          <c:yMode val="edge"/>
          <c:x val="0.24560411198600174"/>
          <c:y val="1.3888930550347877E-2"/>
        </c:manualLayout>
      </c:layout>
    </c:title>
    <c:view3D>
      <c:rotX val="30"/>
      <c:perspective val="30"/>
    </c:view3D>
    <c:plotArea>
      <c:layout>
        <c:manualLayout>
          <c:layoutTarget val="inner"/>
          <c:xMode val="edge"/>
          <c:yMode val="edge"/>
          <c:x val="8.472222222222256E-2"/>
          <c:y val="0.34971784776902892"/>
          <c:w val="0.81388888888889011"/>
          <c:h val="0.64767096821230674"/>
        </c:manualLayout>
      </c:layout>
      <c:pie3DChart>
        <c:varyColors val="1"/>
        <c:ser>
          <c:idx val="0"/>
          <c:order val="0"/>
          <c:explosion val="25"/>
          <c:dLbls>
            <c:dLbl>
              <c:idx val="0"/>
              <c:tx>
                <c:rich>
                  <a:bodyPr/>
                  <a:lstStyle/>
                  <a:p>
                    <a:r>
                      <a:rPr lang="en-US" sz="1050" b="1"/>
                      <a:t>SPC</a:t>
                    </a:r>
                    <a:r>
                      <a:rPr lang="en-US" sz="1050"/>
                      <a:t>
$ 1.876.798,28
76%</a:t>
                    </a:r>
                  </a:p>
                </c:rich>
              </c:tx>
              <c:dLblPos val="bestFit"/>
            </c:dLbl>
            <c:dLbl>
              <c:idx val="1"/>
              <c:layout>
                <c:manualLayout>
                  <c:x val="-1.3005468066491693E-2"/>
                  <c:y val="8.2868547681539825E-2"/>
                </c:manualLayout>
              </c:layout>
              <c:tx>
                <c:rich>
                  <a:bodyPr/>
                  <a:lstStyle/>
                  <a:p>
                    <a:r>
                      <a:rPr lang="en-US" sz="1050" b="1"/>
                      <a:t>SPGC</a:t>
                    </a:r>
                    <a:r>
                      <a:rPr lang="en-US" sz="1050"/>
                      <a:t>
$ 374.912,23
15%</a:t>
                    </a:r>
                  </a:p>
                </c:rich>
              </c:tx>
              <c:dLblPos val="bestFit"/>
            </c:dLbl>
            <c:dLbl>
              <c:idx val="2"/>
              <c:tx>
                <c:rich>
                  <a:bodyPr/>
                  <a:lstStyle/>
                  <a:p>
                    <a:r>
                      <a:rPr lang="en-US" sz="1050" b="1"/>
                      <a:t>SAAM</a:t>
                    </a:r>
                    <a:r>
                      <a:rPr lang="en-US" sz="1050"/>
                      <a:t>
$ 231.519,34
9%</a:t>
                    </a:r>
                  </a:p>
                </c:rich>
              </c:tx>
              <c:dLblPos val="bestFit"/>
            </c:dLbl>
            <c:showVal val="1"/>
            <c:showCatName val="1"/>
            <c:showPercent val="1"/>
            <c:showLeaderLines val="1"/>
          </c:dLbls>
          <c:cat>
            <c:strRef>
              <c:f>Hoja1!$C$2:$E$2</c:f>
              <c:strCache>
                <c:ptCount val="3"/>
                <c:pt idx="0">
                  <c:v>SPC</c:v>
                </c:pt>
                <c:pt idx="1">
                  <c:v>SPGC</c:v>
                </c:pt>
                <c:pt idx="2">
                  <c:v>SAAM</c:v>
                </c:pt>
              </c:strCache>
            </c:strRef>
          </c:cat>
          <c:val>
            <c:numRef>
              <c:f>Hoja1!$C$7:$E$7</c:f>
              <c:numCache>
                <c:formatCode>[$$-2C0A]\ #,##0.00</c:formatCode>
                <c:ptCount val="3"/>
                <c:pt idx="0">
                  <c:v>1876798.28</c:v>
                </c:pt>
                <c:pt idx="1">
                  <c:v>374912.23000000021</c:v>
                </c:pt>
                <c:pt idx="2">
                  <c:v>231519.34</c:v>
                </c:pt>
              </c:numCache>
            </c:numRef>
          </c:val>
        </c:ser>
        <c:dLbls>
          <c:showCatName val="1"/>
          <c:showPercent val="1"/>
        </c:dLbls>
      </c:pie3DChart>
    </c:plotArea>
    <c:plotVisOnly val="1"/>
    <c:dispBlanksAs val="zero"/>
  </c:chart>
  <c:txPr>
    <a:bodyPr/>
    <a:lstStyle/>
    <a:p>
      <a:pPr>
        <a:defRPr sz="1800"/>
      </a:pPr>
      <a:endParaRPr lang="es-E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s-ES"/>
  <c:style val="37"/>
  <c:chart>
    <c:title>
      <c:tx>
        <c:rich>
          <a:bodyPr/>
          <a:lstStyle/>
          <a:p>
            <a:pPr>
              <a:defRPr/>
            </a:pPr>
            <a:r>
              <a:rPr lang="es-ES"/>
              <a:t>Productividad contenedores 2006/2007</a:t>
            </a:r>
          </a:p>
        </c:rich>
      </c:tx>
    </c:title>
    <c:plotArea>
      <c:layout/>
      <c:lineChart>
        <c:grouping val="standard"/>
        <c:ser>
          <c:idx val="0"/>
          <c:order val="0"/>
          <c:marker>
            <c:symbol val="none"/>
          </c:marker>
          <c:dLbls>
            <c:showVal val="1"/>
          </c:dLbls>
          <c:trendline>
            <c:trendlineType val="linear"/>
          </c:trendline>
          <c:cat>
            <c:numRef>
              <c:f>Hoja1!$C$27:$E$27</c:f>
              <c:numCache>
                <c:formatCode>0</c:formatCode>
                <c:ptCount val="3"/>
                <c:pt idx="0">
                  <c:v>2006</c:v>
                </c:pt>
                <c:pt idx="1">
                  <c:v>2007</c:v>
                </c:pt>
              </c:numCache>
            </c:numRef>
          </c:cat>
          <c:val>
            <c:numRef>
              <c:f>Hoja1!$C$34:$D$34</c:f>
              <c:numCache>
                <c:formatCode>#,##0.00</c:formatCode>
                <c:ptCount val="2"/>
                <c:pt idx="0">
                  <c:v>23.582499999999957</c:v>
                </c:pt>
                <c:pt idx="1">
                  <c:v>26.567499999999971</c:v>
                </c:pt>
              </c:numCache>
            </c:numRef>
          </c:val>
        </c:ser>
        <c:marker val="1"/>
        <c:axId val="78541184"/>
        <c:axId val="78542720"/>
      </c:lineChart>
      <c:catAx>
        <c:axId val="78541184"/>
        <c:scaling>
          <c:orientation val="minMax"/>
        </c:scaling>
        <c:axPos val="b"/>
        <c:numFmt formatCode="0" sourceLinked="1"/>
        <c:majorTickMark val="none"/>
        <c:tickLblPos val="nextTo"/>
        <c:crossAx val="78542720"/>
        <c:crosses val="autoZero"/>
        <c:auto val="1"/>
        <c:lblAlgn val="ctr"/>
        <c:lblOffset val="100"/>
      </c:catAx>
      <c:valAx>
        <c:axId val="78542720"/>
        <c:scaling>
          <c:orientation val="minMax"/>
        </c:scaling>
        <c:axPos val="l"/>
        <c:majorGridlines/>
        <c:title>
          <c:tx>
            <c:rich>
              <a:bodyPr/>
              <a:lstStyle/>
              <a:p>
                <a:pPr>
                  <a:defRPr/>
                </a:pPr>
                <a:r>
                  <a:rPr lang="es-ES"/>
                  <a:t>MOVIMIENTOS POR HORA</a:t>
                </a:r>
              </a:p>
            </c:rich>
          </c:tx>
          <c:layout>
            <c:manualLayout>
              <c:xMode val="edge"/>
              <c:yMode val="edge"/>
              <c:x val="2.7777777777777877E-2"/>
              <c:y val="0.24428609921858627"/>
            </c:manualLayout>
          </c:layout>
        </c:title>
        <c:numFmt formatCode="#,##0.00" sourceLinked="1"/>
        <c:majorTickMark val="none"/>
        <c:tickLblPos val="nextTo"/>
        <c:crossAx val="78541184"/>
        <c:crosses val="autoZero"/>
        <c:crossBetween val="between"/>
      </c:valAx>
    </c:plotArea>
    <c:plotVisOnly val="1"/>
    <c:dispBlanksAs val="gap"/>
  </c:chart>
  <c:txPr>
    <a:bodyPr/>
    <a:lstStyle/>
    <a:p>
      <a:pPr>
        <a:defRPr sz="1800"/>
      </a:pPr>
      <a:endParaRPr lang="es-E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s-ES"/>
  <c:style val="45"/>
  <c:chart>
    <c:title>
      <c:tx>
        <c:rich>
          <a:bodyPr/>
          <a:lstStyle/>
          <a:p>
            <a:pPr>
              <a:defRPr/>
            </a:pPr>
            <a:r>
              <a:rPr lang="es-ES" dirty="0"/>
              <a:t>MOVIMIENTO GENERAL DE EMBARQUE Y </a:t>
            </a:r>
            <a:r>
              <a:rPr lang="es-ES" dirty="0" smtClean="0"/>
              <a:t>DESEMBARQUE PUERTO CALDERA</a:t>
            </a:r>
            <a:endParaRPr lang="es-ES" dirty="0"/>
          </a:p>
        </c:rich>
      </c:tx>
      <c:layout>
        <c:manualLayout>
          <c:xMode val="edge"/>
          <c:yMode val="edge"/>
          <c:x val="0.18785578747628126"/>
          <c:y val="3.3846153846153845E-2"/>
        </c:manualLayout>
      </c:layout>
    </c:title>
    <c:plotArea>
      <c:layout>
        <c:manualLayout>
          <c:layoutTarget val="inner"/>
          <c:xMode val="edge"/>
          <c:yMode val="edge"/>
          <c:x val="0.15749525616698357"/>
          <c:y val="0.27692349297399788"/>
          <c:w val="0.63946869070208734"/>
          <c:h val="0.36923132396533043"/>
        </c:manualLayout>
      </c:layout>
      <c:lineChart>
        <c:grouping val="stacked"/>
        <c:ser>
          <c:idx val="0"/>
          <c:order val="0"/>
          <c:cat>
            <c:strRef>
              <c:f>Hoja2!$A$16:$A$22</c:f>
              <c:strCache>
                <c:ptCount val="7"/>
                <c:pt idx="0">
                  <c:v>AÑO 2006</c:v>
                </c:pt>
                <c:pt idx="1">
                  <c:v>EMBARQUE</c:v>
                </c:pt>
                <c:pt idx="2">
                  <c:v>DESEMBARQUE</c:v>
                </c:pt>
                <c:pt idx="4">
                  <c:v>AÑO 2007</c:v>
                </c:pt>
                <c:pt idx="5">
                  <c:v>EMBARQUE</c:v>
                </c:pt>
                <c:pt idx="6">
                  <c:v>DESEMBARQUE</c:v>
                </c:pt>
              </c:strCache>
            </c:strRef>
          </c:cat>
          <c:val>
            <c:numRef>
              <c:f>Hoja2!$B$16:$B$22</c:f>
              <c:numCache>
                <c:formatCode>_-* #,##0\ _P_t_a_-;\-* #,##0\ _P_t_a_-;_-* "-"\ _P_t_a_-;_-@_-</c:formatCode>
                <c:ptCount val="7"/>
                <c:pt idx="1">
                  <c:v>315765.853</c:v>
                </c:pt>
                <c:pt idx="2">
                  <c:v>2674071.5660000001</c:v>
                </c:pt>
                <c:pt idx="5">
                  <c:v>367339.73300000065</c:v>
                </c:pt>
                <c:pt idx="6">
                  <c:v>2955944.0595000004</c:v>
                </c:pt>
              </c:numCache>
            </c:numRef>
          </c:val>
        </c:ser>
        <c:marker val="1"/>
        <c:axId val="45010944"/>
        <c:axId val="45012480"/>
      </c:lineChart>
      <c:catAx>
        <c:axId val="45010944"/>
        <c:scaling>
          <c:orientation val="minMax"/>
        </c:scaling>
        <c:axPos val="b"/>
        <c:numFmt formatCode="General" sourceLinked="1"/>
        <c:tickLblPos val="nextTo"/>
        <c:txPr>
          <a:bodyPr rot="-2700000" vert="horz"/>
          <a:lstStyle/>
          <a:p>
            <a:pPr>
              <a:defRPr/>
            </a:pPr>
            <a:endParaRPr lang="es-ES"/>
          </a:p>
        </c:txPr>
        <c:crossAx val="45012480"/>
        <c:crosses val="autoZero"/>
        <c:auto val="1"/>
        <c:lblAlgn val="ctr"/>
        <c:lblOffset val="100"/>
        <c:tickLblSkip val="1"/>
        <c:tickMarkSkip val="1"/>
      </c:catAx>
      <c:valAx>
        <c:axId val="45012480"/>
        <c:scaling>
          <c:orientation val="minMax"/>
        </c:scaling>
        <c:axPos val="l"/>
        <c:majorGridlines/>
        <c:numFmt formatCode="General" sourceLinked="1"/>
        <c:tickLblPos val="nextTo"/>
        <c:txPr>
          <a:bodyPr rot="0" vert="horz"/>
          <a:lstStyle/>
          <a:p>
            <a:pPr>
              <a:defRPr/>
            </a:pPr>
            <a:endParaRPr lang="es-ES"/>
          </a:p>
        </c:txPr>
        <c:crossAx val="45010944"/>
        <c:crosses val="autoZero"/>
        <c:crossBetween val="between"/>
      </c:valAx>
    </c:plotArea>
    <c:legend>
      <c:legendPos val="r"/>
      <c:layout>
        <c:manualLayout>
          <c:xMode val="edge"/>
          <c:yMode val="edge"/>
          <c:x val="0.81783681214421378"/>
          <c:y val="0.42769295376539468"/>
          <c:w val="0.16698292220113853"/>
          <c:h val="7.0769230769230834E-2"/>
        </c:manualLayout>
      </c:layout>
    </c:legend>
    <c:plotVisOnly val="1"/>
    <c:dispBlanksAs val="zero"/>
  </c:chart>
  <c:txPr>
    <a:bodyPr/>
    <a:lstStyle/>
    <a:p>
      <a:pPr>
        <a:defRPr sz="1800"/>
      </a:pPr>
      <a:endParaRPr lang="es-E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s-ES"/>
  <c:style val="42"/>
  <c:chart>
    <c:title>
      <c:tx>
        <c:rich>
          <a:bodyPr/>
          <a:lstStyle/>
          <a:p>
            <a:pPr>
              <a:defRPr/>
            </a:pPr>
            <a:r>
              <a:rPr lang="es-ES" dirty="0" smtClean="0"/>
              <a:t>IMPORTACIÓN </a:t>
            </a:r>
            <a:r>
              <a:rPr lang="es-ES" dirty="0"/>
              <a:t>Y </a:t>
            </a:r>
            <a:r>
              <a:rPr lang="es-ES" dirty="0" smtClean="0"/>
              <a:t>EXPORTACIÓN </a:t>
            </a:r>
            <a:r>
              <a:rPr lang="es-ES" dirty="0"/>
              <a:t>DE CONTENEDORES 2006-2007</a:t>
            </a:r>
          </a:p>
        </c:rich>
      </c:tx>
      <c:layout>
        <c:manualLayout>
          <c:xMode val="edge"/>
          <c:yMode val="edge"/>
          <c:x val="0.12411366132424956"/>
          <c:y val="3.7288135593220445E-2"/>
        </c:manualLayout>
      </c:layout>
    </c:title>
    <c:plotArea>
      <c:layout>
        <c:manualLayout>
          <c:layoutTarget val="inner"/>
          <c:xMode val="edge"/>
          <c:yMode val="edge"/>
          <c:x val="0.12234063736396929"/>
          <c:y val="0.29830557849837541"/>
          <c:w val="0.68439834815205958"/>
          <c:h val="0.30169541461767518"/>
        </c:manualLayout>
      </c:layout>
      <c:lineChart>
        <c:grouping val="stacked"/>
        <c:ser>
          <c:idx val="0"/>
          <c:order val="0"/>
          <c:cat>
            <c:strRef>
              <c:f>Hoja2!$U$36:$U$42</c:f>
              <c:strCache>
                <c:ptCount val="7"/>
                <c:pt idx="0">
                  <c:v>AÑO 2007</c:v>
                </c:pt>
                <c:pt idx="1">
                  <c:v>IMPORTACION</c:v>
                </c:pt>
                <c:pt idx="2">
                  <c:v>EXPORTACION</c:v>
                </c:pt>
                <c:pt idx="4">
                  <c:v>AÑO 2006</c:v>
                </c:pt>
                <c:pt idx="5">
                  <c:v>IMPORTACION</c:v>
                </c:pt>
                <c:pt idx="6">
                  <c:v>EXPORTACION</c:v>
                </c:pt>
              </c:strCache>
            </c:strRef>
          </c:cat>
          <c:val>
            <c:numRef>
              <c:f>Hoja2!$V$36:$V$42</c:f>
              <c:numCache>
                <c:formatCode>_-* #,##0\ _€_-;\-* #,##0\ _€_-;_-* "-"\ _€_-;_-@_-</c:formatCode>
                <c:ptCount val="7"/>
                <c:pt idx="1">
                  <c:v>42574</c:v>
                </c:pt>
                <c:pt idx="2">
                  <c:v>39015</c:v>
                </c:pt>
                <c:pt idx="5">
                  <c:v>35618</c:v>
                </c:pt>
                <c:pt idx="6">
                  <c:v>39534</c:v>
                </c:pt>
              </c:numCache>
            </c:numRef>
          </c:val>
        </c:ser>
        <c:marker val="1"/>
        <c:axId val="79346688"/>
        <c:axId val="79356672"/>
      </c:lineChart>
      <c:catAx>
        <c:axId val="79346688"/>
        <c:scaling>
          <c:orientation val="minMax"/>
        </c:scaling>
        <c:axPos val="b"/>
        <c:numFmt formatCode="General" sourceLinked="1"/>
        <c:tickLblPos val="nextTo"/>
        <c:txPr>
          <a:bodyPr rot="-2700000" vert="horz"/>
          <a:lstStyle/>
          <a:p>
            <a:pPr>
              <a:defRPr/>
            </a:pPr>
            <a:endParaRPr lang="es-ES"/>
          </a:p>
        </c:txPr>
        <c:crossAx val="79356672"/>
        <c:crosses val="autoZero"/>
        <c:auto val="1"/>
        <c:lblAlgn val="ctr"/>
        <c:lblOffset val="100"/>
        <c:tickLblSkip val="1"/>
        <c:tickMarkSkip val="1"/>
      </c:catAx>
      <c:valAx>
        <c:axId val="79356672"/>
        <c:scaling>
          <c:orientation val="minMax"/>
        </c:scaling>
        <c:axPos val="l"/>
        <c:majorGridlines/>
        <c:numFmt formatCode="General" sourceLinked="1"/>
        <c:tickLblPos val="nextTo"/>
        <c:txPr>
          <a:bodyPr rot="0" vert="horz"/>
          <a:lstStyle/>
          <a:p>
            <a:pPr>
              <a:defRPr/>
            </a:pPr>
            <a:endParaRPr lang="es-ES"/>
          </a:p>
        </c:txPr>
        <c:crossAx val="79346688"/>
        <c:crosses val="autoZero"/>
        <c:crossBetween val="between"/>
      </c:valAx>
    </c:plotArea>
    <c:legend>
      <c:legendPos val="r"/>
      <c:layout>
        <c:manualLayout>
          <c:xMode val="edge"/>
          <c:yMode val="edge"/>
          <c:x val="0.82624262392732817"/>
          <c:y val="0.41017020330085996"/>
          <c:w val="0.15957465423205075"/>
          <c:h val="8.1355932203389866E-2"/>
        </c:manualLayout>
      </c:layout>
    </c:legend>
    <c:plotVisOnly val="1"/>
    <c:dispBlanksAs val="zero"/>
  </c:chart>
  <c:txPr>
    <a:bodyPr/>
    <a:lstStyle/>
    <a:p>
      <a:pPr>
        <a:defRPr sz="1800"/>
      </a:pPr>
      <a:endParaRPr lang="es-E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s-ES"/>
  <c:style val="48"/>
  <c:chart>
    <c:title>
      <c:tx>
        <c:rich>
          <a:bodyPr/>
          <a:lstStyle/>
          <a:p>
            <a:pPr>
              <a:defRPr/>
            </a:pPr>
            <a:r>
              <a:rPr lang="es-ES" dirty="0" smtClean="0"/>
              <a:t>ATENCIÓN </a:t>
            </a:r>
            <a:r>
              <a:rPr lang="es-ES" dirty="0"/>
              <a:t>MENSUAL DE BUQUES</a:t>
            </a:r>
          </a:p>
        </c:rich>
      </c:tx>
      <c:layout>
        <c:manualLayout>
          <c:xMode val="edge"/>
          <c:yMode val="edge"/>
          <c:x val="0.22424284843182524"/>
          <c:y val="3.8314176245210725E-2"/>
        </c:manualLayout>
      </c:layout>
    </c:title>
    <c:plotArea>
      <c:layout>
        <c:manualLayout>
          <c:layoutTarget val="inner"/>
          <c:xMode val="edge"/>
          <c:yMode val="edge"/>
          <c:x val="8.2828446236675846E-2"/>
          <c:y val="0.24904307741812406"/>
          <c:w val="0.71111251403194708"/>
          <c:h val="0.41762608367039272"/>
        </c:manualLayout>
      </c:layout>
      <c:lineChart>
        <c:grouping val="stacked"/>
        <c:ser>
          <c:idx val="0"/>
          <c:order val="0"/>
          <c:cat>
            <c:strRef>
              <c:f>Hoja2!$AS$7:$AS$18</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Hoja2!$AT$7:$AT$18</c:f>
              <c:numCache>
                <c:formatCode>General</c:formatCode>
                <c:ptCount val="12"/>
                <c:pt idx="0">
                  <c:v>44</c:v>
                </c:pt>
                <c:pt idx="1">
                  <c:v>45</c:v>
                </c:pt>
                <c:pt idx="2">
                  <c:v>46</c:v>
                </c:pt>
                <c:pt idx="3">
                  <c:v>46</c:v>
                </c:pt>
                <c:pt idx="4">
                  <c:v>44</c:v>
                </c:pt>
                <c:pt idx="5">
                  <c:v>42</c:v>
                </c:pt>
                <c:pt idx="6">
                  <c:v>57</c:v>
                </c:pt>
                <c:pt idx="7">
                  <c:v>51</c:v>
                </c:pt>
                <c:pt idx="8">
                  <c:v>48</c:v>
                </c:pt>
                <c:pt idx="9">
                  <c:v>50</c:v>
                </c:pt>
                <c:pt idx="10">
                  <c:v>47</c:v>
                </c:pt>
                <c:pt idx="11">
                  <c:v>46</c:v>
                </c:pt>
              </c:numCache>
            </c:numRef>
          </c:val>
        </c:ser>
        <c:marker val="1"/>
        <c:axId val="79419648"/>
        <c:axId val="79425536"/>
      </c:lineChart>
      <c:catAx>
        <c:axId val="79419648"/>
        <c:scaling>
          <c:orientation val="minMax"/>
        </c:scaling>
        <c:axPos val="b"/>
        <c:numFmt formatCode="General" sourceLinked="1"/>
        <c:tickLblPos val="nextTo"/>
        <c:txPr>
          <a:bodyPr rot="-2700000" vert="horz"/>
          <a:lstStyle/>
          <a:p>
            <a:pPr>
              <a:defRPr/>
            </a:pPr>
            <a:endParaRPr lang="es-ES"/>
          </a:p>
        </c:txPr>
        <c:crossAx val="79425536"/>
        <c:crosses val="autoZero"/>
        <c:auto val="1"/>
        <c:lblAlgn val="ctr"/>
        <c:lblOffset val="100"/>
        <c:tickLblSkip val="1"/>
        <c:tickMarkSkip val="1"/>
      </c:catAx>
      <c:valAx>
        <c:axId val="79425536"/>
        <c:scaling>
          <c:orientation val="minMax"/>
        </c:scaling>
        <c:axPos val="l"/>
        <c:majorGridlines/>
        <c:numFmt formatCode="General" sourceLinked="1"/>
        <c:tickLblPos val="nextTo"/>
        <c:txPr>
          <a:bodyPr rot="0" vert="horz"/>
          <a:lstStyle/>
          <a:p>
            <a:pPr>
              <a:defRPr/>
            </a:pPr>
            <a:endParaRPr lang="es-ES"/>
          </a:p>
        </c:txPr>
        <c:crossAx val="79419648"/>
        <c:crosses val="autoZero"/>
        <c:crossBetween val="between"/>
      </c:valAx>
    </c:plotArea>
    <c:plotVisOnly val="1"/>
    <c:dispBlanksAs val="zero"/>
  </c:chart>
  <c:txPr>
    <a:bodyPr/>
    <a:lstStyle/>
    <a:p>
      <a:pPr>
        <a:defRPr sz="1800"/>
      </a:pPr>
      <a:endParaRPr lang="es-E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s-ES"/>
  <c:style val="47"/>
  <c:chart>
    <c:title>
      <c:tx>
        <c:rich>
          <a:bodyPr/>
          <a:lstStyle/>
          <a:p>
            <a:pPr>
              <a:defRPr/>
            </a:pPr>
            <a:r>
              <a:rPr lang="es-ES" dirty="0" smtClean="0"/>
              <a:t>IMPORTACIÓN </a:t>
            </a:r>
            <a:r>
              <a:rPr lang="es-ES" dirty="0"/>
              <a:t>Y </a:t>
            </a:r>
            <a:r>
              <a:rPr lang="es-ES" dirty="0" smtClean="0"/>
              <a:t>EXPORTACIÓN </a:t>
            </a:r>
            <a:r>
              <a:rPr lang="es-ES" dirty="0"/>
              <a:t>2007</a:t>
            </a:r>
          </a:p>
        </c:rich>
      </c:tx>
      <c:layout>
        <c:manualLayout>
          <c:xMode val="edge"/>
          <c:yMode val="edge"/>
          <c:x val="0.2040408282298046"/>
          <c:y val="3.8314176245210725E-2"/>
        </c:manualLayout>
      </c:layout>
    </c:title>
    <c:plotArea>
      <c:layout>
        <c:manualLayout>
          <c:layoutTarget val="inner"/>
          <c:xMode val="edge"/>
          <c:yMode val="edge"/>
          <c:x val="0.20000039457148608"/>
          <c:y val="0.24904307741812406"/>
          <c:w val="0.5434354155528246"/>
          <c:h val="0.41762608367039272"/>
        </c:manualLayout>
      </c:layout>
      <c:lineChart>
        <c:grouping val="stacked"/>
        <c:ser>
          <c:idx val="0"/>
          <c:order val="0"/>
          <c:tx>
            <c:strRef>
              <c:f>Hoja2!$AU$6</c:f>
              <c:strCache>
                <c:ptCount val="1"/>
                <c:pt idx="0">
                  <c:v>Importacion</c:v>
                </c:pt>
              </c:strCache>
            </c:strRef>
          </c:tx>
          <c:cat>
            <c:strRef>
              <c:f>Hoja2!$AS$7:$AS$18</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Hoja2!$AU$7:$AU$18</c:f>
              <c:numCache>
                <c:formatCode>_-* #,##0.00\ _€_-;\-* #,##0.00\ _€_-;_-* "-"??\ _€_-;_-@_-</c:formatCode>
                <c:ptCount val="12"/>
                <c:pt idx="0">
                  <c:v>177188.1</c:v>
                </c:pt>
                <c:pt idx="1">
                  <c:v>248720.71000000011</c:v>
                </c:pt>
                <c:pt idx="2">
                  <c:v>272661.77</c:v>
                </c:pt>
                <c:pt idx="3">
                  <c:v>264723.95</c:v>
                </c:pt>
                <c:pt idx="4">
                  <c:v>232044.9</c:v>
                </c:pt>
                <c:pt idx="5">
                  <c:v>164654.82999999967</c:v>
                </c:pt>
                <c:pt idx="6">
                  <c:v>257400</c:v>
                </c:pt>
                <c:pt idx="7">
                  <c:v>276228.78999999998</c:v>
                </c:pt>
                <c:pt idx="8">
                  <c:v>244838.22</c:v>
                </c:pt>
                <c:pt idx="9">
                  <c:v>271508.78999999998</c:v>
                </c:pt>
                <c:pt idx="10">
                  <c:v>255714.21949999998</c:v>
                </c:pt>
                <c:pt idx="11">
                  <c:v>290259.7800000002</c:v>
                </c:pt>
              </c:numCache>
            </c:numRef>
          </c:val>
        </c:ser>
        <c:ser>
          <c:idx val="1"/>
          <c:order val="1"/>
          <c:tx>
            <c:strRef>
              <c:f>Hoja2!$AV$6</c:f>
              <c:strCache>
                <c:ptCount val="1"/>
                <c:pt idx="0">
                  <c:v>Exportacion</c:v>
                </c:pt>
              </c:strCache>
            </c:strRef>
          </c:tx>
          <c:cat>
            <c:strRef>
              <c:f>Hoja2!$AS$7:$AS$18</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Hoja2!$AV$7:$AV$18</c:f>
              <c:numCache>
                <c:formatCode>_-* #,##0.00\ _€_-;\-* #,##0.00\ _€_-;_-* "-"??\ _€_-;_-@_-</c:formatCode>
                <c:ptCount val="12"/>
                <c:pt idx="0">
                  <c:v>33067.813000000009</c:v>
                </c:pt>
                <c:pt idx="1">
                  <c:v>34405.17</c:v>
                </c:pt>
                <c:pt idx="2">
                  <c:v>32685.980000000021</c:v>
                </c:pt>
                <c:pt idx="3">
                  <c:v>32506.22</c:v>
                </c:pt>
                <c:pt idx="4">
                  <c:v>36097.229999999996</c:v>
                </c:pt>
                <c:pt idx="5">
                  <c:v>31102.19</c:v>
                </c:pt>
                <c:pt idx="6">
                  <c:v>26901.309999999961</c:v>
                </c:pt>
                <c:pt idx="7">
                  <c:v>29357.23</c:v>
                </c:pt>
                <c:pt idx="8">
                  <c:v>26768.5</c:v>
                </c:pt>
                <c:pt idx="9">
                  <c:v>30351.82</c:v>
                </c:pt>
                <c:pt idx="10">
                  <c:v>28491.25</c:v>
                </c:pt>
                <c:pt idx="11">
                  <c:v>25605.02</c:v>
                </c:pt>
              </c:numCache>
            </c:numRef>
          </c:val>
        </c:ser>
        <c:marker val="1"/>
        <c:axId val="79476608"/>
        <c:axId val="79478144"/>
      </c:lineChart>
      <c:catAx>
        <c:axId val="79476608"/>
        <c:scaling>
          <c:orientation val="minMax"/>
        </c:scaling>
        <c:axPos val="b"/>
        <c:numFmt formatCode="General" sourceLinked="1"/>
        <c:tickLblPos val="nextTo"/>
        <c:txPr>
          <a:bodyPr rot="-2700000" vert="horz"/>
          <a:lstStyle/>
          <a:p>
            <a:pPr>
              <a:defRPr/>
            </a:pPr>
            <a:endParaRPr lang="es-ES"/>
          </a:p>
        </c:txPr>
        <c:crossAx val="79478144"/>
        <c:crosses val="autoZero"/>
        <c:auto val="1"/>
        <c:lblAlgn val="ctr"/>
        <c:lblOffset val="100"/>
        <c:tickLblSkip val="2"/>
        <c:tickMarkSkip val="1"/>
      </c:catAx>
      <c:valAx>
        <c:axId val="79478144"/>
        <c:scaling>
          <c:orientation val="minMax"/>
        </c:scaling>
        <c:axPos val="l"/>
        <c:majorGridlines/>
        <c:numFmt formatCode="_-* #,##0.00\ _€_-;\-* #,##0.00\ _€_-;_-* &quot;-&quot;??\ _€_-;_-@_-" sourceLinked="1"/>
        <c:tickLblPos val="nextTo"/>
        <c:txPr>
          <a:bodyPr rot="0" vert="horz"/>
          <a:lstStyle/>
          <a:p>
            <a:pPr>
              <a:defRPr/>
            </a:pPr>
            <a:endParaRPr lang="es-ES"/>
          </a:p>
        </c:txPr>
        <c:crossAx val="79476608"/>
        <c:crosses val="autoZero"/>
        <c:crossBetween val="between"/>
      </c:valAx>
    </c:plotArea>
    <c:legend>
      <c:legendPos val="r"/>
      <c:layout>
        <c:manualLayout>
          <c:xMode val="edge"/>
          <c:yMode val="edge"/>
          <c:x val="0.76565805031946976"/>
          <c:y val="0.37548013394877489"/>
          <c:w val="0.21818224237121894"/>
          <c:h val="0.16475176235154507"/>
        </c:manualLayout>
      </c:layout>
    </c:legend>
    <c:plotVisOnly val="1"/>
    <c:dispBlanksAs val="zero"/>
  </c:chart>
  <c:txPr>
    <a:bodyPr/>
    <a:lstStyle/>
    <a:p>
      <a:pPr>
        <a:defRPr sz="1800"/>
      </a:pPr>
      <a:endParaRPr lang="es-E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s-ES"/>
  <c:style val="44"/>
  <c:chart>
    <c:title>
      <c:tx>
        <c:rich>
          <a:bodyPr/>
          <a:lstStyle/>
          <a:p>
            <a:pPr>
              <a:defRPr/>
            </a:pPr>
            <a:r>
              <a:rPr lang="es-ES"/>
              <a:t>IMPORTACION Y EXPORTACION EN PUNTARENAS</a:t>
            </a:r>
          </a:p>
        </c:rich>
      </c:tx>
      <c:layout>
        <c:manualLayout>
          <c:xMode val="edge"/>
          <c:yMode val="edge"/>
          <c:x val="0.2125002624671922"/>
          <c:y val="3.0651340996168612E-2"/>
        </c:manualLayout>
      </c:layout>
    </c:title>
    <c:plotArea>
      <c:layout>
        <c:manualLayout>
          <c:layoutTarget val="inner"/>
          <c:xMode val="edge"/>
          <c:yMode val="edge"/>
          <c:x val="0.18750022888211576"/>
          <c:y val="0.28735739702091267"/>
          <c:w val="0.44250054016179219"/>
          <c:h val="0.42528894759095087"/>
        </c:manualLayout>
      </c:layout>
      <c:lineChart>
        <c:grouping val="stacked"/>
        <c:ser>
          <c:idx val="0"/>
          <c:order val="0"/>
          <c:tx>
            <c:strRef>
              <c:f>Hoja2!$BA$8</c:f>
              <c:strCache>
                <c:ptCount val="1"/>
                <c:pt idx="0">
                  <c:v>No Buque</c:v>
                </c:pt>
              </c:strCache>
            </c:strRef>
          </c:tx>
          <c:cat>
            <c:strRef>
              <c:f>Hoja2!$AZ$9:$AZ$20</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Hoja2!$BA$9:$BA$20</c:f>
              <c:numCache>
                <c:formatCode>_-* #,##0.00\ _€_-;\-* #,##0.00\ _€_-;_-* "-"??\ _€_-;_-@_-</c:formatCode>
                <c:ptCount val="12"/>
                <c:pt idx="0">
                  <c:v>3</c:v>
                </c:pt>
                <c:pt idx="1">
                  <c:v>5</c:v>
                </c:pt>
                <c:pt idx="2">
                  <c:v>3</c:v>
                </c:pt>
                <c:pt idx="3">
                  <c:v>9</c:v>
                </c:pt>
                <c:pt idx="4">
                  <c:v>5</c:v>
                </c:pt>
                <c:pt idx="5">
                  <c:v>1</c:v>
                </c:pt>
                <c:pt idx="6">
                  <c:v>1</c:v>
                </c:pt>
                <c:pt idx="7">
                  <c:v>2</c:v>
                </c:pt>
                <c:pt idx="8">
                  <c:v>2</c:v>
                </c:pt>
                <c:pt idx="9">
                  <c:v>7</c:v>
                </c:pt>
                <c:pt idx="10">
                  <c:v>7</c:v>
                </c:pt>
                <c:pt idx="11">
                  <c:v>6</c:v>
                </c:pt>
              </c:numCache>
            </c:numRef>
          </c:val>
        </c:ser>
        <c:ser>
          <c:idx val="1"/>
          <c:order val="1"/>
          <c:tx>
            <c:strRef>
              <c:f>Hoja2!$BB$8</c:f>
              <c:strCache>
                <c:ptCount val="1"/>
                <c:pt idx="0">
                  <c:v>Importacion</c:v>
                </c:pt>
              </c:strCache>
            </c:strRef>
          </c:tx>
          <c:cat>
            <c:strRef>
              <c:f>Hoja2!$AZ$9:$AZ$20</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Hoja2!$BB$9:$BB$20</c:f>
              <c:numCache>
                <c:formatCode>General</c:formatCode>
                <c:ptCount val="12"/>
                <c:pt idx="3" formatCode="_-* #,##0.00\ _€_-;\-* #,##0.00\ _€_-;_-* &quot;-&quot;??\ _€_-;_-@_-">
                  <c:v>519.44999999999948</c:v>
                </c:pt>
                <c:pt idx="6" formatCode="_-* #,##0.00\ _€_-;\-* #,##0.00\ _€_-;_-* &quot;-&quot;??\ _€_-;_-@_-">
                  <c:v>0</c:v>
                </c:pt>
                <c:pt idx="7" formatCode="_-* #,##0.00\ _€_-;\-* #,##0.00\ _€_-;_-* &quot;-&quot;??\ _€_-;_-@_-">
                  <c:v>0</c:v>
                </c:pt>
                <c:pt idx="8" formatCode="_-* #,##0.00\ _€_-;\-* #,##0.00\ _€_-;_-* &quot;-&quot;??\ _€_-;_-@_-">
                  <c:v>0</c:v>
                </c:pt>
                <c:pt idx="9" formatCode="_-* #,##0.00\ _€_-;\-* #,##0.00\ _€_-;_-* &quot;-&quot;??\ _€_-;_-@_-">
                  <c:v>0</c:v>
                </c:pt>
                <c:pt idx="10" formatCode="_-* #,##0.00\ _€_-;\-* #,##0.00\ _€_-;_-* &quot;-&quot;??\ _€_-;_-@_-">
                  <c:v>109</c:v>
                </c:pt>
                <c:pt idx="11" formatCode="_-* #,##0.00\ _€_-;\-* #,##0.00\ _€_-;_-* &quot;-&quot;??\ _€_-;_-@_-">
                  <c:v>30</c:v>
                </c:pt>
              </c:numCache>
            </c:numRef>
          </c:val>
        </c:ser>
        <c:ser>
          <c:idx val="2"/>
          <c:order val="2"/>
          <c:tx>
            <c:strRef>
              <c:f>Hoja2!$BC$8</c:f>
              <c:strCache>
                <c:ptCount val="1"/>
                <c:pt idx="0">
                  <c:v>Exportacion</c:v>
                </c:pt>
              </c:strCache>
            </c:strRef>
          </c:tx>
          <c:cat>
            <c:strRef>
              <c:f>Hoja2!$AZ$9:$AZ$20</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Hoja2!$BC$9:$BC$20</c:f>
              <c:numCache>
                <c:formatCode>General</c:formatCode>
                <c:ptCount val="12"/>
                <c:pt idx="0" formatCode="_-* #,##0.00\ _€_-;\-* #,##0.00\ _€_-;_-* &quot;-&quot;??\ _€_-;_-@_-">
                  <c:v>40</c:v>
                </c:pt>
                <c:pt idx="2" formatCode="_-* #,##0.00\ _€_-;\-* #,##0.00\ _€_-;_-* &quot;-&quot;??\ _€_-;_-@_-">
                  <c:v>86.79</c:v>
                </c:pt>
                <c:pt idx="3" formatCode="_-* #,##0.00\ _€_-;\-* #,##0.00\ _€_-;_-* &quot;-&quot;??\ _€_-;_-@_-">
                  <c:v>520.07000000000005</c:v>
                </c:pt>
                <c:pt idx="4" formatCode="_-* #,##0.00\ _€_-;\-* #,##0.00\ _€_-;_-* &quot;-&quot;??\ _€_-;_-@_-">
                  <c:v>55</c:v>
                </c:pt>
                <c:pt idx="5" formatCode="_-* #,##0.00\ _€_-;\-* #,##0.00\ _€_-;_-* &quot;-&quot;??\ _€_-;_-@_-">
                  <c:v>1.26</c:v>
                </c:pt>
                <c:pt idx="6" formatCode="_-* #,##0.00\ _€_-;\-* #,##0.00\ _€_-;_-* &quot;-&quot;??\ _€_-;_-@_-">
                  <c:v>0</c:v>
                </c:pt>
                <c:pt idx="7" formatCode="_-* #,##0.00\ _€_-;\-* #,##0.00\ _€_-;_-* &quot;-&quot;??\ _€_-;_-@_-">
                  <c:v>0</c:v>
                </c:pt>
                <c:pt idx="8" formatCode="_-* #,##0.00\ _€_-;\-* #,##0.00\ _€_-;_-* &quot;-&quot;??\ _€_-;_-@_-">
                  <c:v>0</c:v>
                </c:pt>
                <c:pt idx="9" formatCode="_-* #,##0.00\ _€_-;\-* #,##0.00\ _€_-;_-* &quot;-&quot;??\ _€_-;_-@_-">
                  <c:v>0</c:v>
                </c:pt>
                <c:pt idx="10" formatCode="_-* #,##0.00\ _€_-;\-* #,##0.00\ _€_-;_-* &quot;-&quot;??\ _€_-;_-@_-">
                  <c:v>22.32</c:v>
                </c:pt>
                <c:pt idx="11" formatCode="_-* #,##0.00\ _€_-;\-* #,##0.00\ _€_-;_-* &quot;-&quot;??\ _€_-;_-@_-">
                  <c:v>27.53</c:v>
                </c:pt>
              </c:numCache>
            </c:numRef>
          </c:val>
        </c:ser>
        <c:ser>
          <c:idx val="3"/>
          <c:order val="3"/>
          <c:tx>
            <c:strRef>
              <c:f>Hoja2!$BD$8</c:f>
              <c:strCache>
                <c:ptCount val="1"/>
                <c:pt idx="0">
                  <c:v>Total de Toneladas</c:v>
                </c:pt>
              </c:strCache>
            </c:strRef>
          </c:tx>
          <c:cat>
            <c:strRef>
              <c:f>Hoja2!$AZ$9:$AZ$20</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Hoja2!$BD$9:$BD$20</c:f>
              <c:numCache>
                <c:formatCode>_-* #,##0.00\ _€_-;\-* #,##0.00\ _€_-;_-* "-"??\ _€_-;_-@_-</c:formatCode>
                <c:ptCount val="12"/>
                <c:pt idx="0">
                  <c:v>40</c:v>
                </c:pt>
                <c:pt idx="1">
                  <c:v>0</c:v>
                </c:pt>
                <c:pt idx="2">
                  <c:v>86.79</c:v>
                </c:pt>
                <c:pt idx="3">
                  <c:v>1039.52</c:v>
                </c:pt>
                <c:pt idx="4">
                  <c:v>55</c:v>
                </c:pt>
                <c:pt idx="5">
                  <c:v>1.26</c:v>
                </c:pt>
                <c:pt idx="6">
                  <c:v>0</c:v>
                </c:pt>
                <c:pt idx="7">
                  <c:v>0</c:v>
                </c:pt>
                <c:pt idx="8">
                  <c:v>0</c:v>
                </c:pt>
                <c:pt idx="9">
                  <c:v>0</c:v>
                </c:pt>
                <c:pt idx="10">
                  <c:v>131.32000000000025</c:v>
                </c:pt>
                <c:pt idx="11">
                  <c:v>57.53</c:v>
                </c:pt>
              </c:numCache>
            </c:numRef>
          </c:val>
        </c:ser>
        <c:marker val="1"/>
        <c:axId val="79547776"/>
        <c:axId val="79553664"/>
      </c:lineChart>
      <c:catAx>
        <c:axId val="79547776"/>
        <c:scaling>
          <c:orientation val="minMax"/>
        </c:scaling>
        <c:axPos val="b"/>
        <c:numFmt formatCode="General" sourceLinked="1"/>
        <c:tickLblPos val="nextTo"/>
        <c:txPr>
          <a:bodyPr rot="-2700000" vert="horz"/>
          <a:lstStyle/>
          <a:p>
            <a:pPr>
              <a:defRPr/>
            </a:pPr>
            <a:endParaRPr lang="es-ES"/>
          </a:p>
        </c:txPr>
        <c:crossAx val="79553664"/>
        <c:crosses val="autoZero"/>
        <c:auto val="1"/>
        <c:lblAlgn val="ctr"/>
        <c:lblOffset val="100"/>
        <c:tickLblSkip val="2"/>
        <c:tickMarkSkip val="1"/>
      </c:catAx>
      <c:valAx>
        <c:axId val="79553664"/>
        <c:scaling>
          <c:orientation val="minMax"/>
        </c:scaling>
        <c:axPos val="l"/>
        <c:majorGridlines/>
        <c:numFmt formatCode="_-* #,##0.00\ _€_-;\-* #,##0.00\ _€_-;_-* &quot;-&quot;??\ _€_-;_-@_-" sourceLinked="1"/>
        <c:tickLblPos val="nextTo"/>
        <c:txPr>
          <a:bodyPr rot="0" vert="horz"/>
          <a:lstStyle/>
          <a:p>
            <a:pPr>
              <a:defRPr/>
            </a:pPr>
            <a:endParaRPr lang="es-ES"/>
          </a:p>
        </c:txPr>
        <c:crossAx val="79547776"/>
        <c:crosses val="autoZero"/>
        <c:crossBetween val="between"/>
      </c:valAx>
    </c:plotArea>
    <c:legend>
      <c:legendPos val="r"/>
      <c:layout>
        <c:manualLayout>
          <c:xMode val="edge"/>
          <c:yMode val="edge"/>
          <c:x val="0.65750078740157625"/>
          <c:y val="0.35632304582616831"/>
          <c:w val="0.32250026246719182"/>
          <c:h val="0.29502036383383246"/>
        </c:manualLayout>
      </c:layout>
    </c:legend>
    <c:plotVisOnly val="1"/>
    <c:dispBlanksAs val="zero"/>
  </c:chart>
  <c:txPr>
    <a:bodyPr/>
    <a:lstStyle/>
    <a:p>
      <a:pPr>
        <a:defRPr sz="1800"/>
      </a:pPr>
      <a:endParaRPr lang="es-ES"/>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2AF844-7F17-433B-B09E-DB07BCB81962}" type="datetimeFigureOut">
              <a:rPr lang="es-ES" smtClean="0"/>
              <a:pPr/>
              <a:t>29/10/2008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E30613B-EBDE-4FC5-BE13-AA417C296081}" type="slidenum">
              <a:rPr lang="es-ES" smtClean="0"/>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FC80A8-3CBA-4A07-B782-526C1ED38607}" type="datetimeFigureOut">
              <a:rPr lang="es-ES" smtClean="0"/>
              <a:pPr/>
              <a:t>29/10/2008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A12A70-FA57-448C-8D6E-B63C9CFB71E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6A12A70-FA57-448C-8D6E-B63C9CFB71E1}" type="slidenum">
              <a:rPr lang="es-ES" smtClean="0"/>
              <a:pPr/>
              <a:t>12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86A12A70-FA57-448C-8D6E-B63C9CFB71E1}" type="slidenum">
              <a:rPr lang="es-ES" smtClean="0"/>
              <a:pPr/>
              <a:t>16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6A12A70-FA57-448C-8D6E-B63C9CFB71E1}" type="slidenum">
              <a:rPr lang="es-ES" smtClean="0"/>
              <a:pPr/>
              <a:t>17</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6A12A70-FA57-448C-8D6E-B63C9CFB71E1}" type="slidenum">
              <a:rPr lang="es-ES" smtClean="0"/>
              <a:pPr/>
              <a:t>58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4" name="13 Título"/>
          <p:cNvSpPr>
            <a:spLocks noGrp="1"/>
          </p:cNvSpPr>
          <p:nvPr>
            <p:ph type="ctrTitle"/>
          </p:nvPr>
        </p:nvSpPr>
        <p:spPr>
          <a:xfrm>
            <a:off x="1432560" y="359898"/>
            <a:ext cx="7406640" cy="1472184"/>
          </a:xfrm>
        </p:spPr>
        <p:txBody>
          <a:bodyPr anchor="b"/>
          <a:lstStyle>
            <a:lvl1pPr algn="l">
              <a:defRPr/>
            </a:lvl1pPr>
            <a:extLst/>
          </a:lstStyle>
          <a:p>
            <a:r>
              <a:rPr kumimoji="0" lang="es-ES" smtClean="0"/>
              <a:t>Haga clic para modificar el estilo de título del patrón</a:t>
            </a:r>
            <a:endParaRPr kumimoji="0" lang="en-US"/>
          </a:p>
        </p:txBody>
      </p:sp>
      <p:sp>
        <p:nvSpPr>
          <p:cNvPr id="22" name="21 Subtítulo"/>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7" name="6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20" name="19 Marcador de pie de página"/>
          <p:cNvSpPr>
            <a:spLocks noGrp="1"/>
          </p:cNvSpPr>
          <p:nvPr>
            <p:ph type="ftr" sz="quarter" idx="11"/>
          </p:nvPr>
        </p:nvSpPr>
        <p:spPr/>
        <p:txBody>
          <a:bodyPr/>
          <a:lstStyle>
            <a:extLst/>
          </a:lstStyle>
          <a:p>
            <a:endParaRPr lang="es-ES"/>
          </a:p>
        </p:txBody>
      </p:sp>
      <p:sp>
        <p:nvSpPr>
          <p:cNvPr id="10" name="9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
        <p:nvSpPr>
          <p:cNvPr id="8" name="7 Elipse"/>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Rectángulo"/>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
        <p:nvSpPr>
          <p:cNvPr id="10" name="9 Rectángulo"/>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nchor="ct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4 Rectángulo"/>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
        <p:nvSpPr>
          <p:cNvPr id="6" name="5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spd="med"/>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Tree>
  </p:cSld>
  <p:clrMapOvr>
    <a:masterClrMapping/>
  </p:clrMapOvr>
  <p:transition spd="med"/>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
        <p:nvSpPr>
          <p:cNvPr id="8" name="7 Rectángulo"/>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Marcador de posición de imagen"/>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s-ES" smtClean="0"/>
              <a:t>Haga clic en el icono para agregar una imagen</a:t>
            </a:r>
            <a:endParaRPr kumimoji="0" lang="en-US" dirty="0"/>
          </a:p>
        </p:txBody>
      </p:sp>
      <p:sp>
        <p:nvSpPr>
          <p:cNvPr id="9" name="8 Proceso"/>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Proceso"/>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arcador de texto"/>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274639"/>
            <a:ext cx="18288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143000" y="274640"/>
            <a:ext cx="55626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10667AEA-5B7C-4F9C-8BC6-B315F845436B}" type="datetimeFigureOut">
              <a:rPr lang="es-ES" smtClean="0"/>
              <a:pPr/>
              <a:t>29/10/2008</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5FA15443-40D4-4732-A2F1-6373BA1C6E82}" type="slidenum">
              <a:rPr lang="es-ES" smtClean="0"/>
              <a:pPr/>
              <a:t>‹Nº›</a:t>
            </a:fld>
            <a:endParaRPr lang="es-E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ircular"/>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Anillo"/>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11 Rectángulo"/>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Marcador de título"/>
          <p:cNvSpPr>
            <a:spLocks noGrp="1"/>
          </p:cNvSpPr>
          <p:nvPr>
            <p:ph type="title"/>
          </p:nvPr>
        </p:nvSpPr>
        <p:spPr>
          <a:xfrm>
            <a:off x="1435608" y="274638"/>
            <a:ext cx="7498080" cy="1143000"/>
          </a:xfrm>
          <a:prstGeom prst="rect">
            <a:avLst/>
          </a:prstGeom>
        </p:spPr>
        <p:txBody>
          <a:bodyPr anchor="ctr">
            <a:normAutofit/>
          </a:bodyPr>
          <a:lstStyle>
            <a:extLst/>
          </a:lstStyle>
          <a:p>
            <a:r>
              <a:rPr kumimoji="0" lang="es-ES" smtClean="0"/>
              <a:t>Haga clic para modificar el estilo de título del patrón</a:t>
            </a:r>
            <a:endParaRPr kumimoji="0" lang="en-US"/>
          </a:p>
        </p:txBody>
      </p:sp>
      <p:sp>
        <p:nvSpPr>
          <p:cNvPr id="9" name="8 Marcador de texto"/>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0667AEA-5B7C-4F9C-8BC6-B315F845436B}" type="datetimeFigureOut">
              <a:rPr lang="es-ES" smtClean="0"/>
              <a:pPr/>
              <a:t>29/10/2008</a:t>
            </a:fld>
            <a:endParaRPr lang="es-ES"/>
          </a:p>
        </p:txBody>
      </p:sp>
      <p:sp>
        <p:nvSpPr>
          <p:cNvPr id="10" name="9 Marcador de pie de página"/>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s-ES"/>
          </a:p>
        </p:txBody>
      </p:sp>
      <p:sp>
        <p:nvSpPr>
          <p:cNvPr id="22" name="21 Marcador de número de diapositiva"/>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5FA15443-40D4-4732-A2F1-6373BA1C6E82}" type="slidenum">
              <a:rPr lang="es-ES" smtClean="0"/>
              <a:pPr/>
              <a:t>‹Nº›</a:t>
            </a:fld>
            <a:endParaRPr lang="es-ES"/>
          </a:p>
        </p:txBody>
      </p:sp>
      <p:sp>
        <p:nvSpPr>
          <p:cNvPr id="15" name="14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ransition spd="med"/>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xml"/><Relationship Id="rId3" Type="http://schemas.openxmlformats.org/officeDocument/2006/relationships/slide" Target="slide18.xml"/><Relationship Id="rId7" Type="http://schemas.openxmlformats.org/officeDocument/2006/relationships/slide" Target="slide21.xml"/><Relationship Id="rId12" Type="http://schemas.openxmlformats.org/officeDocument/2006/relationships/image" Target="../media/image3.jpeg"/><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11.xml"/><Relationship Id="rId11" Type="http://schemas.openxmlformats.org/officeDocument/2006/relationships/slide" Target="slide56.xml"/><Relationship Id="rId5" Type="http://schemas.openxmlformats.org/officeDocument/2006/relationships/slide" Target="slide15.xml"/><Relationship Id="rId10" Type="http://schemas.openxmlformats.org/officeDocument/2006/relationships/slide" Target="slide47.xml"/><Relationship Id="rId4" Type="http://schemas.openxmlformats.org/officeDocument/2006/relationships/slide" Target="slide8.xml"/><Relationship Id="rId9" Type="http://schemas.openxmlformats.org/officeDocument/2006/relationships/slide" Target="slide40.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10.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5.jpeg"/><Relationship Id="rId1" Type="http://schemas.openxmlformats.org/officeDocument/2006/relationships/slideLayout" Target="../slideLayouts/slideLayout4.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Docs/Marco%20Filosofico%20INCOP.pdf"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slide" Target="slide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hyperlink" Target="Docs/Distribucion%20de%20Puestos.pdf"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slide" Target="slide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Docs/Informe%20de%20Resultados%202007.pdf"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3.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2.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8.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0.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1.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2.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3.jpeg"/><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3.jpeg"/><Relationship Id="rId1" Type="http://schemas.openxmlformats.org/officeDocument/2006/relationships/slideLayout" Target="../slideLayouts/slideLayout6.xml"/><Relationship Id="rId4" Type="http://schemas.openxmlformats.org/officeDocument/2006/relationships/slide" Target="slide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3.jpeg"/><Relationship Id="rId1" Type="http://schemas.openxmlformats.org/officeDocument/2006/relationships/slideLayout" Target="../slideLayouts/slideLayout6.xml"/><Relationship Id="rId4" Type="http://schemas.openxmlformats.org/officeDocument/2006/relationships/slide" Target="slide2.xml"/></Relationships>
</file>

<file path=ppt/slides/_rels/slide3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6.xml"/><Relationship Id="rId1" Type="http://schemas.openxmlformats.org/officeDocument/2006/relationships/themeOverride" Target="../theme/themeOverride1.xml"/><Relationship Id="rId5" Type="http://schemas.openxmlformats.org/officeDocument/2006/relationships/slide" Target="slide2.xml"/><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6.xml"/><Relationship Id="rId1" Type="http://schemas.openxmlformats.org/officeDocument/2006/relationships/themeOverride" Target="../theme/themeOverride2.xml"/><Relationship Id="rId5" Type="http://schemas.openxmlformats.org/officeDocument/2006/relationships/slide" Target="slide2.xml"/><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6.xml"/><Relationship Id="rId1" Type="http://schemas.openxmlformats.org/officeDocument/2006/relationships/themeOverride" Target="../theme/themeOverride3.xml"/><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Docs/Estadistica%20Caldera%202007.xls" TargetMode="External"/><Relationship Id="rId1" Type="http://schemas.openxmlformats.org/officeDocument/2006/relationships/slideLayout" Target="../slideLayouts/slideLayout6.xml"/><Relationship Id="rId6" Type="http://schemas.openxmlformats.org/officeDocument/2006/relationships/image" Target="../media/image3.jpeg"/><Relationship Id="rId5" Type="http://schemas.openxmlformats.org/officeDocument/2006/relationships/slide" Target="slide2.xml"/><Relationship Id="rId4" Type="http://schemas.openxmlformats.org/officeDocument/2006/relationships/hyperlink" Target="Docs/EST%20Clase%20de%20Mercaderias%20Exportadas%2097-07.pdf" TargetMode="External"/></Relationships>
</file>

<file path=ppt/slides/_rels/slide4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chart" Target="../charts/chart2.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hyperlink" Target="Docs/Estadistica%20Caldera%202007.xls" TargetMode="External"/><Relationship Id="rId4" Type="http://schemas.openxmlformats.org/officeDocument/2006/relationships/image" Target="../media/image3.jpeg"/></Relationships>
</file>

<file path=ppt/slides/_rels/slide5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chart" Target="../charts/chart3.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hyperlink" Target="Docs/Estadistica%20Caldera%202007.xls" TargetMode="External"/><Relationship Id="rId4" Type="http://schemas.openxmlformats.org/officeDocument/2006/relationships/image" Target="../media/image3.jpeg"/></Relationships>
</file>

<file path=ppt/slides/_rels/slide5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hyperlink" Target="Docs/Estadistica%20Caldera%202007.xls" TargetMode="External"/><Relationship Id="rId4" Type="http://schemas.openxmlformats.org/officeDocument/2006/relationships/slide" Target="slide2.xml"/></Relationships>
</file>

<file path=ppt/slides/_rels/slide5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hyperlink" Target="Docs/Estadistica%20Caldera%202007.xls" TargetMode="External"/><Relationship Id="rId4" Type="http://schemas.openxmlformats.org/officeDocument/2006/relationships/slide" Target="slide2.xml"/></Relationships>
</file>

<file path=ppt/slides/_rels/slide5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hyperlink" Target="Docs/Estadistica%20Caldera%202007.xls" TargetMode="External"/><Relationship Id="rId4" Type="http://schemas.openxmlformats.org/officeDocument/2006/relationships/slide" Target="slide2.xml"/></Relationships>
</file>

<file path=ppt/slides/_rels/slide54.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hyperlink" Target="Docs/Estadistica%20Caldera%202007.xls" TargetMode="External"/><Relationship Id="rId4" Type="http://schemas.openxmlformats.org/officeDocument/2006/relationships/slide" Target="slide2.xml"/></Relationships>
</file>

<file path=ppt/slides/_rels/slide55.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hyperlink" Target="Docs/Estadistica%20Caldera%202007.xls" TargetMode="External"/><Relationship Id="rId4" Type="http://schemas.openxmlformats.org/officeDocument/2006/relationships/slide" Target="slide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6.png"/><Relationship Id="rId7" Type="http://schemas.openxmlformats.org/officeDocument/2006/relationships/slide" Target="slide2.xml"/><Relationship Id="rId2" Type="http://schemas.openxmlformats.org/officeDocument/2006/relationships/hyperlink" Target="Docs/BR%20Consolidado%20INCOP%202007.pdf" TargetMode="Externa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hyperlink" Target="Docs/BG%20Consolidado%20INCOP%202007.pdf" TargetMode="External"/><Relationship Id="rId4" Type="http://schemas.openxmlformats.org/officeDocument/2006/relationships/hyperlink" Target="Memoria%20INCOP/Docs/BG%20Consolidado%20INCOP%202007.xls" TargetMode="External"/></Relationships>
</file>

<file path=ppt/slides/_rels/slide5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87400" y="428628"/>
            <a:ext cx="8156600" cy="1000108"/>
          </a:xfr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algn="ctr"/>
            <a:r>
              <a:rPr lang="es-ES" sz="4000" b="1" i="1" dirty="0" smtClean="0">
                <a:solidFill>
                  <a:schemeClr val="accent3">
                    <a:lumMod val="75000"/>
                  </a:schemeClr>
                </a:solidFill>
                <a:effectLst/>
                <a:latin typeface="Calibri" pitchFamily="34" charset="0"/>
              </a:rPr>
              <a:t>Instituto Costarricense de Puertos del Pacífico</a:t>
            </a:r>
            <a:endParaRPr lang="es-ES" sz="4000" b="1" i="1" dirty="0">
              <a:solidFill>
                <a:schemeClr val="accent3">
                  <a:lumMod val="75000"/>
                </a:schemeClr>
              </a:solidFill>
              <a:effectLst/>
              <a:latin typeface="Calibri" pitchFamily="34" charset="0"/>
            </a:endParaRPr>
          </a:p>
        </p:txBody>
      </p:sp>
      <p:pic>
        <p:nvPicPr>
          <p:cNvPr id="12" name="11 Imagen" descr="incop3.bmp"/>
          <p:cNvPicPr>
            <a:picLocks noChangeAspect="1"/>
          </p:cNvPicPr>
          <p:nvPr/>
        </p:nvPicPr>
        <p:blipFill>
          <a:blip r:embed="rId2"/>
          <a:stretch>
            <a:fillRect/>
          </a:stretch>
        </p:blipFill>
        <p:spPr>
          <a:xfrm>
            <a:off x="3095641" y="1928802"/>
            <a:ext cx="3762375" cy="251460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sp>
        <p:nvSpPr>
          <p:cNvPr id="5" name="4 Rectángulo"/>
          <p:cNvSpPr/>
          <p:nvPr/>
        </p:nvSpPr>
        <p:spPr>
          <a:xfrm>
            <a:off x="1142976" y="4857760"/>
            <a:ext cx="8001024" cy="1942381"/>
          </a:xfrm>
          <a:prstGeom prst="rect">
            <a:avLst/>
          </a:prstGeom>
          <a:noFill/>
        </p:spPr>
        <p:txBody>
          <a:bodyPr wrap="square" lIns="91440" tIns="45720" rIns="91440" bIns="45720">
            <a:prstTxWarp prst="textDeflate">
              <a:avLst/>
            </a:prstTxWarp>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s-ES" sz="5400" b="1" cap="small" dirty="0" smtClean="0">
                <a:ln w="10541" cmpd="sng">
                  <a:solidFill>
                    <a:srgbClr val="7D7D7D">
                      <a:tint val="100000"/>
                      <a:shade val="100000"/>
                      <a:satMod val="110000"/>
                    </a:srgbClr>
                  </a:solidFill>
                  <a:prstDash val="solid"/>
                </a:ln>
                <a:solidFill>
                  <a:schemeClr val="tx2"/>
                </a:solidFill>
                <a:effectLst>
                  <a:outerShdw blurRad="38100" dist="38100" dir="2700000" algn="tl">
                    <a:srgbClr val="000000">
                      <a:alpha val="43137"/>
                    </a:srgbClr>
                  </a:outerShdw>
                </a:effectLst>
                <a:latin typeface="Calibri" pitchFamily="34" charset="0"/>
              </a:rPr>
              <a:t>Memoria Institucional </a:t>
            </a:r>
          </a:p>
          <a:p>
            <a:pPr algn="ctr"/>
            <a:r>
              <a:rPr lang="es-ES" sz="5400" b="1" cap="small" dirty="0" smtClean="0">
                <a:ln w="10541" cmpd="sng">
                  <a:solidFill>
                    <a:srgbClr val="7D7D7D">
                      <a:tint val="100000"/>
                      <a:shade val="100000"/>
                      <a:satMod val="110000"/>
                    </a:srgbClr>
                  </a:solidFill>
                  <a:prstDash val="solid"/>
                </a:ln>
                <a:solidFill>
                  <a:schemeClr val="tx2"/>
                </a:solidFill>
                <a:effectLst>
                  <a:outerShdw blurRad="38100" dist="38100" dir="2700000" algn="tl">
                    <a:srgbClr val="000000">
                      <a:alpha val="43137"/>
                    </a:srgbClr>
                  </a:outerShdw>
                </a:effectLst>
                <a:latin typeface="Calibri" pitchFamily="34" charset="0"/>
              </a:rPr>
              <a:t>2007</a:t>
            </a:r>
          </a:p>
          <a:p>
            <a:pPr algn="ctr"/>
            <a:endParaRPr lang="es-ES" sz="54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7" name="6 Rectángulo"/>
          <p:cNvSpPr/>
          <p:nvPr/>
        </p:nvSpPr>
        <p:spPr>
          <a:xfrm>
            <a:off x="1000100" y="4188346"/>
            <a:ext cx="8143900" cy="669414"/>
          </a:xfrm>
          <a:prstGeom prst="rect">
            <a:avLst/>
          </a:prstGeom>
        </p:spPr>
        <p:txBody>
          <a:bodyPr wrap="square">
            <a:spAutoFit/>
            <a:scene3d>
              <a:camera prst="orthographicFront"/>
              <a:lightRig rig="threePt" dir="t"/>
            </a:scene3d>
            <a:sp3d extrusionH="57150">
              <a:bevelT h="25400" prst="softRound"/>
            </a:sp3d>
          </a:bodyPr>
          <a:lstStyle/>
          <a:p>
            <a:pPr lvl="0" algn="ctr">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Presenta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Tree>
  </p:cSld>
  <p:clrMapOvr>
    <a:masterClrMapping/>
  </p:clrMapOvr>
  <p:transition spd="med" advClick="0"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 presetClass="entr" presetSubtype="1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2000"/>
                                        <p:tgtEl>
                                          <p:spTgt spid="7"/>
                                        </p:tgtEl>
                                      </p:cBhvr>
                                    </p:animEffect>
                                  </p:childTnLst>
                                </p:cTn>
                              </p:par>
                            </p:childTnLst>
                          </p:cTn>
                        </p:par>
                        <p:par>
                          <p:cTn id="20" fill="hold">
                            <p:stCondLst>
                              <p:cond delay="4000"/>
                            </p:stCondLst>
                            <p:childTnLst>
                              <p:par>
                                <p:cTn id="21" presetID="47"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1538" y="214290"/>
            <a:ext cx="2850640" cy="857232"/>
          </a:xfrm>
        </p:spPr>
        <p:txBody>
          <a:bodyPr>
            <a:scene3d>
              <a:camera prst="perspectiveLeft"/>
              <a:lightRig rig="threePt" dir="t"/>
            </a:scene3d>
          </a:bodyPr>
          <a:lstStyle/>
          <a:p>
            <a:r>
              <a:rPr lang="es-ES" b="1" i="1" dirty="0" smtClean="0">
                <a:latin typeface="Calibri" pitchFamily="34" charset="0"/>
              </a:rPr>
              <a:t>Contenido</a:t>
            </a:r>
            <a:endParaRPr lang="es-ES" b="1" i="1" dirty="0">
              <a:latin typeface="Calibri" pitchFamily="34" charset="0"/>
            </a:endParaRPr>
          </a:p>
        </p:txBody>
      </p:sp>
      <p:sp>
        <p:nvSpPr>
          <p:cNvPr id="3" name="2 Marcador de contenido"/>
          <p:cNvSpPr>
            <a:spLocks noGrp="1"/>
          </p:cNvSpPr>
          <p:nvPr>
            <p:ph idx="1"/>
          </p:nvPr>
        </p:nvSpPr>
        <p:spPr/>
        <p:txBody>
          <a:bodyPr>
            <a:normAutofit fontScale="92500" lnSpcReduction="20000"/>
          </a:bodyPr>
          <a:lstStyle/>
          <a:p>
            <a:r>
              <a:rPr lang="es-ES" i="1" dirty="0" smtClean="0">
                <a:latin typeface="Calibri" pitchFamily="34" charset="0"/>
                <a:hlinkClick r:id="rId2" action="ppaction://hlinksldjump"/>
              </a:rPr>
              <a:t>Mensaje Presidente Ejecutivo</a:t>
            </a:r>
            <a:endParaRPr lang="es-ES" i="1" dirty="0" smtClean="0">
              <a:latin typeface="Calibri" pitchFamily="34" charset="0"/>
            </a:endParaRPr>
          </a:p>
          <a:p>
            <a:r>
              <a:rPr lang="es-ES" i="1" dirty="0" smtClean="0">
                <a:latin typeface="Calibri" pitchFamily="34" charset="0"/>
                <a:hlinkClick r:id="rId3" action="ppaction://hlinksldjump"/>
              </a:rPr>
              <a:t>Informe de Resultados del 2007</a:t>
            </a:r>
            <a:endParaRPr lang="es-ES" i="1" dirty="0" smtClean="0">
              <a:latin typeface="Calibri" pitchFamily="34" charset="0"/>
            </a:endParaRPr>
          </a:p>
          <a:p>
            <a:r>
              <a:rPr lang="es-ES" i="1" dirty="0" smtClean="0">
                <a:latin typeface="Calibri" pitchFamily="34" charset="0"/>
                <a:hlinkClick r:id="rId4" action="ppaction://hlinksldjump"/>
              </a:rPr>
              <a:t>Junta Directiva</a:t>
            </a:r>
            <a:endParaRPr lang="es-ES" i="1" dirty="0" smtClean="0">
              <a:latin typeface="Calibri" pitchFamily="34" charset="0"/>
            </a:endParaRPr>
          </a:p>
          <a:p>
            <a:r>
              <a:rPr lang="es-ES" i="1" dirty="0" smtClean="0">
                <a:latin typeface="Calibri" pitchFamily="34" charset="0"/>
                <a:hlinkClick r:id="rId5" action="ppaction://hlinksldjump"/>
              </a:rPr>
              <a:t>Estructura Organizacional</a:t>
            </a:r>
            <a:endParaRPr lang="es-ES" i="1" dirty="0" smtClean="0">
              <a:latin typeface="Calibri" pitchFamily="34" charset="0"/>
            </a:endParaRPr>
          </a:p>
          <a:p>
            <a:r>
              <a:rPr lang="es-ES" i="1" dirty="0" smtClean="0">
                <a:latin typeface="Calibri" pitchFamily="34" charset="0"/>
                <a:hlinkClick r:id="rId6" action="ppaction://hlinksldjump"/>
              </a:rPr>
              <a:t>Marco Filosófico Institucional</a:t>
            </a:r>
            <a:endParaRPr lang="es-ES" i="1" dirty="0" smtClean="0">
              <a:latin typeface="Calibri" pitchFamily="34" charset="0"/>
            </a:endParaRPr>
          </a:p>
          <a:p>
            <a:r>
              <a:rPr lang="es-ES" i="1" dirty="0" smtClean="0">
                <a:latin typeface="Calibri" pitchFamily="34" charset="0"/>
                <a:hlinkClick r:id="rId7" action="ppaction://hlinksldjump"/>
              </a:rPr>
              <a:t>Infraestructura Portuaria</a:t>
            </a:r>
            <a:endParaRPr lang="es-ES" i="1" dirty="0" smtClean="0">
              <a:latin typeface="Calibri" pitchFamily="34" charset="0"/>
            </a:endParaRPr>
          </a:p>
          <a:p>
            <a:r>
              <a:rPr lang="es-ES" i="1" dirty="0" smtClean="0">
                <a:latin typeface="Calibri" pitchFamily="34" charset="0"/>
                <a:hlinkClick r:id="rId8" action="ppaction://hlinksldjump"/>
              </a:rPr>
              <a:t>Concesionarios de Puerto Caldera</a:t>
            </a:r>
            <a:endParaRPr lang="es-ES" i="1" dirty="0" smtClean="0">
              <a:latin typeface="Calibri" pitchFamily="34" charset="0"/>
            </a:endParaRPr>
          </a:p>
          <a:p>
            <a:r>
              <a:rPr lang="es-ES" i="1" dirty="0" smtClean="0">
                <a:latin typeface="Calibri" pitchFamily="34" charset="0"/>
                <a:hlinkClick r:id="rId9" action="ppaction://hlinksldjump"/>
              </a:rPr>
              <a:t>Función Fiscalizadora INCOP</a:t>
            </a:r>
            <a:endParaRPr lang="es-ES" i="1" dirty="0" smtClean="0">
              <a:latin typeface="Calibri" pitchFamily="34" charset="0"/>
            </a:endParaRPr>
          </a:p>
          <a:p>
            <a:r>
              <a:rPr lang="es-ES" i="1" dirty="0" smtClean="0">
                <a:latin typeface="Calibri" pitchFamily="34" charset="0"/>
                <a:hlinkClick r:id="rId10" action="ppaction://hlinksldjump"/>
              </a:rPr>
              <a:t>Estadísticas</a:t>
            </a:r>
            <a:endParaRPr lang="es-ES" i="1" dirty="0" smtClean="0">
              <a:latin typeface="Calibri" pitchFamily="34" charset="0"/>
            </a:endParaRPr>
          </a:p>
          <a:p>
            <a:r>
              <a:rPr lang="es-ES" i="1" dirty="0" smtClean="0">
                <a:latin typeface="Calibri" pitchFamily="34" charset="0"/>
                <a:hlinkClick r:id="rId11" action="ppaction://hlinksldjump"/>
              </a:rPr>
              <a:t>Estados Financieros</a:t>
            </a:r>
            <a:endParaRPr lang="es-ES" i="1" dirty="0" smtClean="0">
              <a:latin typeface="Calibri" pitchFamily="34" charset="0"/>
            </a:endParaRPr>
          </a:p>
          <a:p>
            <a:pPr>
              <a:buNone/>
            </a:pPr>
            <a:endParaRPr lang="es-ES" i="1" dirty="0">
              <a:latin typeface="Calibri" pitchFamily="34" charset="0"/>
            </a:endParaRPr>
          </a:p>
        </p:txBody>
      </p:sp>
      <p:pic>
        <p:nvPicPr>
          <p:cNvPr id="6" name="5 Imagen" descr="incop3.bmp"/>
          <p:cNvPicPr>
            <a:picLocks noChangeAspect="1"/>
          </p:cNvPicPr>
          <p:nvPr/>
        </p:nvPicPr>
        <p:blipFill>
          <a:blip r:embed="rId12"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cxnSp>
        <p:nvCxnSpPr>
          <p:cNvPr id="8" name="7 Conector recto"/>
          <p:cNvCxnSpPr/>
          <p:nvPr/>
        </p:nvCxnSpPr>
        <p:spPr>
          <a:xfrm>
            <a:off x="1285852" y="928670"/>
            <a:ext cx="7858148" cy="1588"/>
          </a:xfrm>
          <a:prstGeom prst="line">
            <a:avLst/>
          </a:prstGeom>
        </p:spPr>
        <p:style>
          <a:lnRef idx="3">
            <a:schemeClr val="accent3"/>
          </a:lnRef>
          <a:fillRef idx="0">
            <a:schemeClr val="accent3"/>
          </a:fillRef>
          <a:effectRef idx="2">
            <a:schemeClr val="accent3"/>
          </a:effectRef>
          <a:fontRef idx="minor">
            <a:schemeClr val="tx1"/>
          </a:fontRef>
        </p:style>
      </p:cxnSp>
      <p:grpSp>
        <p:nvGrpSpPr>
          <p:cNvPr id="11" name="10 Grupo"/>
          <p:cNvGrpSpPr/>
          <p:nvPr/>
        </p:nvGrpSpPr>
        <p:grpSpPr>
          <a:xfrm>
            <a:off x="734986" y="6357958"/>
            <a:ext cx="1285884" cy="525466"/>
            <a:chOff x="734986" y="6357958"/>
            <a:chExt cx="1285884" cy="525466"/>
          </a:xfrm>
        </p:grpSpPr>
        <p:sp>
          <p:nvSpPr>
            <p:cNvPr id="7" name="6 Botón de acción: Inicio">
              <a:hlinkClick r:id="rId1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0" name="9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1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childTnLst>
                          </p:cTn>
                        </p:par>
                        <p:par>
                          <p:cTn id="32" fill="hold">
                            <p:stCondLst>
                              <p:cond delay="3500"/>
                            </p:stCondLst>
                            <p:childTnLst>
                              <p:par>
                                <p:cTn id="33" presetID="3" presetClass="entr" presetSubtype="1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linds(horizontal)">
                                      <p:cBhvr>
                                        <p:cTn id="35" dur="500"/>
                                        <p:tgtEl>
                                          <p:spTgt spid="3">
                                            <p:txEl>
                                              <p:pRg st="7" end="7"/>
                                            </p:txEl>
                                          </p:spTgt>
                                        </p:tgtEl>
                                      </p:cBhvr>
                                    </p:animEffect>
                                  </p:childTnLst>
                                </p:cTn>
                              </p:par>
                            </p:childTnLst>
                          </p:cTn>
                        </p:par>
                        <p:par>
                          <p:cTn id="36" fill="hold">
                            <p:stCondLst>
                              <p:cond delay="4000"/>
                            </p:stCondLst>
                            <p:childTnLst>
                              <p:par>
                                <p:cTn id="37" presetID="3" presetClass="entr" presetSubtype="10"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blinds(horizontal)">
                                      <p:cBhvr>
                                        <p:cTn id="39" dur="500"/>
                                        <p:tgtEl>
                                          <p:spTgt spid="3">
                                            <p:txEl>
                                              <p:pRg st="8" end="8"/>
                                            </p:txEl>
                                          </p:spTgt>
                                        </p:tgtEl>
                                      </p:cBhvr>
                                    </p:animEffect>
                                  </p:childTnLst>
                                </p:cTn>
                              </p:par>
                            </p:childTnLst>
                          </p:cTn>
                        </p:par>
                        <p:par>
                          <p:cTn id="40" fill="hold">
                            <p:stCondLst>
                              <p:cond delay="4500"/>
                            </p:stCondLst>
                            <p:childTnLst>
                              <p:par>
                                <p:cTn id="41" presetID="3" presetClass="entr" presetSubtype="10" fill="hold" grpId="0"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blinds(horizontal)">
                                      <p:cBhvr>
                                        <p:cTn id="4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txBox="1">
            <a:spLocks/>
          </p:cNvSpPr>
          <p:nvPr/>
        </p:nvSpPr>
        <p:spPr>
          <a:xfrm>
            <a:off x="2285984" y="2500306"/>
            <a:ext cx="6215106" cy="857232"/>
          </a:xfrm>
          <a:prstGeom prst="rect">
            <a:avLst/>
          </a:prstGeom>
        </p:spPr>
        <p:txBody>
          <a:bodyPr anchor="t">
            <a:normAutofit fontScale="85000" lnSpcReduction="10000"/>
            <a:scene3d>
              <a:camera prst="perspectiveLeft"/>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4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Mensaje del Presidente Ejecutivo</a:t>
            </a:r>
            <a:endParaRPr kumimoji="0" lang="es-ES" sz="4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9" name="8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
        <p:nvSpPr>
          <p:cNvPr id="4"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49618 0 L 1.94444E-6 0 " pathEditMode="relative" rAng="0" ptsTypes="AA">
                                      <p:cBhvr>
                                        <p:cTn id="10" dur="2000" fill="hold"/>
                                        <p:tgtEl>
                                          <p:spTgt spid="9"/>
                                        </p:tgtEl>
                                        <p:attrNameLst>
                                          <p:attrName>ppt_x</p:attrName>
                                          <p:attrName>ppt_y</p:attrName>
                                        </p:attrNameLst>
                                      </p:cBhvr>
                                      <p:rCtr x="24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texto"/>
          <p:cNvSpPr>
            <a:spLocks noGrp="1"/>
          </p:cNvSpPr>
          <p:nvPr>
            <p:ph type="subTitle" idx="1"/>
          </p:nvPr>
        </p:nvSpPr>
        <p:spPr>
          <a:xfrm>
            <a:off x="1142976" y="1071546"/>
            <a:ext cx="7406640" cy="4357718"/>
          </a:xfrm>
        </p:spPr>
        <p:txBody>
          <a:bodyPr>
            <a:normAutofit fontScale="25000" lnSpcReduction="20000"/>
          </a:bodyPr>
          <a:lstStyle/>
          <a:p>
            <a:pPr marL="0" algn="just" fontAlgn="base">
              <a:lnSpc>
                <a:spcPct val="120000"/>
              </a:lnSpc>
              <a:spcBef>
                <a:spcPct val="0"/>
              </a:spcBef>
              <a:spcAft>
                <a:spcPct val="0"/>
              </a:spcAft>
            </a:pPr>
            <a:r>
              <a:rPr lang="es-ES" sz="7200" i="1" dirty="0" smtClean="0">
                <a:solidFill>
                  <a:schemeClr val="tx2">
                    <a:lumMod val="75000"/>
                  </a:schemeClr>
                </a:solidFill>
                <a:latin typeface="Calibri" pitchFamily="34" charset="0"/>
              </a:rPr>
              <a:t>“Es para mí motivo de optimismo y satisfacción presentar este informe de la gestión en el INCOP a un año y meses de haber asumido la Presidencia Ejecutiva. Con la rendición de cuentas de nuestra institución, el Gobierno de la República, las instituciones , nuestros funcionarios y la ciudadanía tendrán acceso a los informes que se detallan a continuación, en una forma clara, honesta, imparcial y  sobre todo transparente.</a:t>
            </a:r>
          </a:p>
          <a:p>
            <a:pPr marL="0" fontAlgn="base">
              <a:lnSpc>
                <a:spcPct val="120000"/>
              </a:lnSpc>
              <a:spcBef>
                <a:spcPct val="0"/>
              </a:spcBef>
              <a:spcAft>
                <a:spcPct val="0"/>
              </a:spcAft>
            </a:pPr>
            <a:r>
              <a:rPr lang="es-ES" sz="7200" i="1" dirty="0" smtClean="0">
                <a:solidFill>
                  <a:schemeClr val="tx2">
                    <a:lumMod val="75000"/>
                  </a:schemeClr>
                </a:solidFill>
                <a:latin typeface="Calibri" pitchFamily="34" charset="0"/>
              </a:rPr>
              <a:t> </a:t>
            </a:r>
          </a:p>
          <a:p>
            <a:pPr marL="0" algn="just" fontAlgn="base">
              <a:lnSpc>
                <a:spcPct val="120000"/>
              </a:lnSpc>
              <a:spcBef>
                <a:spcPct val="0"/>
              </a:spcBef>
              <a:spcAft>
                <a:spcPct val="0"/>
              </a:spcAft>
            </a:pPr>
            <a:r>
              <a:rPr lang="es-ES" sz="7200" i="1" dirty="0" smtClean="0">
                <a:solidFill>
                  <a:schemeClr val="tx2">
                    <a:lumMod val="75000"/>
                  </a:schemeClr>
                </a:solidFill>
                <a:latin typeface="Calibri" pitchFamily="34" charset="0"/>
              </a:rPr>
              <a:t>El Instituto Costarricense de Puertos del Pacífico (INCOP) está transitando los senderos de una nueva visión institucional. Las etapas cumplidas en este fecundo recorrido, se suman a un proceso armónico de solvencia y responsabilidad.</a:t>
            </a:r>
          </a:p>
          <a:p>
            <a:pPr marL="0" fontAlgn="base">
              <a:lnSpc>
                <a:spcPct val="120000"/>
              </a:lnSpc>
              <a:spcBef>
                <a:spcPct val="0"/>
              </a:spcBef>
              <a:spcAft>
                <a:spcPct val="0"/>
              </a:spcAft>
            </a:pPr>
            <a:r>
              <a:rPr lang="es-ES" sz="7200" i="1" dirty="0" smtClean="0">
                <a:solidFill>
                  <a:schemeClr val="tx2">
                    <a:lumMod val="75000"/>
                  </a:schemeClr>
                </a:solidFill>
                <a:latin typeface="Calibri" pitchFamily="34" charset="0"/>
              </a:rPr>
              <a:t> </a:t>
            </a:r>
          </a:p>
          <a:p>
            <a:pPr marL="0" algn="just" fontAlgn="base">
              <a:lnSpc>
                <a:spcPct val="120000"/>
              </a:lnSpc>
              <a:spcBef>
                <a:spcPct val="0"/>
              </a:spcBef>
              <a:spcAft>
                <a:spcPct val="0"/>
              </a:spcAft>
            </a:pPr>
            <a:r>
              <a:rPr lang="es-ES" sz="7200" i="1" dirty="0" smtClean="0">
                <a:solidFill>
                  <a:schemeClr val="tx2">
                    <a:lumMod val="75000"/>
                  </a:schemeClr>
                </a:solidFill>
                <a:latin typeface="Calibri" pitchFamily="34" charset="0"/>
              </a:rPr>
              <a:t>Sobre el conjunto de los procesos vividos, aparecen los éxitos y una forma distinta de ver la Institución. Es una imagen vital de la problemática portuaria, que no renuncia ni limita sus objetivos fundamentales como Autoridad Portuaria. En este momento histórico, la conducta del INCOP surge nítida, práctica y eficiente.</a:t>
            </a:r>
          </a:p>
          <a:p>
            <a:endParaRPr lang="es-ES" sz="1800" i="1" dirty="0"/>
          </a:p>
        </p:txBody>
      </p:sp>
      <p:sp>
        <p:nvSpPr>
          <p:cNvPr id="7" name="6 Rectángulo"/>
          <p:cNvSpPr/>
          <p:nvPr/>
        </p:nvSpPr>
        <p:spPr>
          <a:xfrm>
            <a:off x="1143008" y="142852"/>
            <a:ext cx="8001024" cy="669414"/>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Mensaje del Presidente Ejecutivo</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8" name="7 Conector recto"/>
          <p:cNvCxnSpPr/>
          <p:nvPr/>
        </p:nvCxnSpPr>
        <p:spPr>
          <a:xfrm>
            <a:off x="1214446" y="784206"/>
            <a:ext cx="7929554" cy="1588"/>
          </a:xfrm>
          <a:prstGeom prst="line">
            <a:avLst/>
          </a:prstGeom>
        </p:spPr>
        <p:style>
          <a:lnRef idx="3">
            <a:schemeClr val="accent3"/>
          </a:lnRef>
          <a:fillRef idx="0">
            <a:schemeClr val="accent3"/>
          </a:fillRef>
          <a:effectRef idx="2">
            <a:schemeClr val="accent3"/>
          </a:effectRef>
          <a:fontRef idx="minor">
            <a:schemeClr val="tx1"/>
          </a:fontRef>
        </p:style>
      </p:cxnSp>
      <p:sp>
        <p:nvSpPr>
          <p:cNvPr id="12"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0" name="9 Grupo"/>
          <p:cNvGrpSpPr/>
          <p:nvPr/>
        </p:nvGrpSpPr>
        <p:grpSpPr>
          <a:xfrm>
            <a:off x="734986" y="6357958"/>
            <a:ext cx="1285884" cy="525466"/>
            <a:chOff x="734986" y="6357958"/>
            <a:chExt cx="1285884" cy="525466"/>
          </a:xfrm>
        </p:grpSpPr>
        <p:sp>
          <p:nvSpPr>
            <p:cNvPr id="11" name="10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3" name="12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texto"/>
          <p:cNvSpPr>
            <a:spLocks noGrp="1"/>
          </p:cNvSpPr>
          <p:nvPr>
            <p:ph type="subTitle" idx="1"/>
          </p:nvPr>
        </p:nvSpPr>
        <p:spPr>
          <a:xfrm>
            <a:off x="1142976" y="1142984"/>
            <a:ext cx="7406640" cy="4572032"/>
          </a:xfrm>
        </p:spPr>
        <p:txBody>
          <a:bodyPr>
            <a:noAutofit/>
          </a:bodyPr>
          <a:lstStyle/>
          <a:p>
            <a:pPr marL="0" algn="just" fontAlgn="base">
              <a:spcBef>
                <a:spcPct val="0"/>
              </a:spcBef>
              <a:spcAft>
                <a:spcPct val="0"/>
              </a:spcAft>
            </a:pPr>
            <a:r>
              <a:rPr lang="es-ES" sz="1800" i="1" dirty="0" smtClean="0">
                <a:solidFill>
                  <a:schemeClr val="tx2">
                    <a:lumMod val="75000"/>
                  </a:schemeClr>
                </a:solidFill>
                <a:latin typeface="Calibri" pitchFamily="34" charset="0"/>
              </a:rPr>
              <a:t>“No hay claudicaciones ni vaivenes en ella. Permanentemente está signada por la coherencia, el sentido del desarrollo y la ecuanimidad,  tal y cual lo demuestran las estadísticas que en la presente Memoria se consignan, las cuales afectan el campo portuario e inciden en el desarrollo y porvenir del país.</a:t>
            </a:r>
          </a:p>
          <a:p>
            <a:pPr marL="0" algn="just" fontAlgn="base">
              <a:spcBef>
                <a:spcPct val="0"/>
              </a:spcBef>
              <a:spcAft>
                <a:spcPct val="0"/>
              </a:spcAft>
            </a:pPr>
            <a:r>
              <a:rPr lang="es-ES" sz="1800" i="1" dirty="0" smtClean="0">
                <a:solidFill>
                  <a:schemeClr val="tx2">
                    <a:lumMod val="75000"/>
                  </a:schemeClr>
                </a:solidFill>
                <a:latin typeface="Calibri" pitchFamily="34" charset="0"/>
              </a:rPr>
              <a:t> </a:t>
            </a:r>
          </a:p>
          <a:p>
            <a:pPr marL="0" algn="just" fontAlgn="base">
              <a:spcBef>
                <a:spcPct val="0"/>
              </a:spcBef>
              <a:spcAft>
                <a:spcPct val="0"/>
              </a:spcAft>
            </a:pPr>
            <a:r>
              <a:rPr lang="es-ES" sz="1800" i="1" dirty="0" smtClean="0">
                <a:solidFill>
                  <a:schemeClr val="tx2">
                    <a:lumMod val="75000"/>
                  </a:schemeClr>
                </a:solidFill>
                <a:latin typeface="Calibri" pitchFamily="34" charset="0"/>
              </a:rPr>
              <a:t>Las constancias se acumulan –según evidencias notorias- a lo largo de esta nueva etapa del INCOP como institución. Sus  capítulos no tendrán fin u ocaso, mientras en la Vertiente del Pacífico haya obras que realizar; errores que enmendar o situaciones problemáticas que vencer. La recopilación del material en el presente documento, da pruebas definitorias de una nueva consigna en materia de puertos y del desarrollo del país. Su vigencia consolida los atributos esenciales del nuevo INCOP y los afirma encima de cimientos indestructibles: seriedad, trabajo, servicio y honradez. El INCOP es auténticamente una institución portuaria. La presente memoria recuadra la verdad de una medular labor de construcción y avance. ”        </a:t>
            </a:r>
          </a:p>
        </p:txBody>
      </p:sp>
      <p:sp>
        <p:nvSpPr>
          <p:cNvPr id="7" name="6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Mensaje del Presidente Ejecutivo</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8" name="7 Conector recto"/>
          <p:cNvCxnSpPr/>
          <p:nvPr/>
        </p:nvCxnSpPr>
        <p:spPr>
          <a:xfrm>
            <a:off x="1214446" y="784206"/>
            <a:ext cx="7929554"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0" name="9 Grupo"/>
          <p:cNvGrpSpPr/>
          <p:nvPr/>
        </p:nvGrpSpPr>
        <p:grpSpPr>
          <a:xfrm>
            <a:off x="734986" y="6357958"/>
            <a:ext cx="1285884" cy="525466"/>
            <a:chOff x="734986" y="6357958"/>
            <a:chExt cx="1285884" cy="525466"/>
          </a:xfrm>
        </p:grpSpPr>
        <p:sp>
          <p:nvSpPr>
            <p:cNvPr id="11" name="10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2" name="11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Mensaje del Presidente Ejecutivo</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8" name="7 Conector recto"/>
          <p:cNvCxnSpPr/>
          <p:nvPr/>
        </p:nvCxnSpPr>
        <p:spPr>
          <a:xfrm>
            <a:off x="1214446" y="785794"/>
            <a:ext cx="8001024"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25" name="Rectangle 1"/>
          <p:cNvSpPr>
            <a:spLocks noChangeArrowheads="1"/>
          </p:cNvSpPr>
          <p:nvPr/>
        </p:nvSpPr>
        <p:spPr bwMode="auto">
          <a:xfrm>
            <a:off x="1142976" y="1071546"/>
            <a:ext cx="7643866"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s-ES" i="1" dirty="0" smtClean="0">
                <a:solidFill>
                  <a:schemeClr val="tx2">
                    <a:lumMod val="75000"/>
                  </a:schemeClr>
                </a:solidFill>
                <a:latin typeface="Calibri" pitchFamily="34" charset="0"/>
              </a:rPr>
              <a:t>“Y es un expresivo homenaje al ideal de quienes creyeron en esta nueva visión del desarrollo portuario, pioneros y luchadores para que fuera lo que este documento refleja: eficiencia portuaria y desarrollo para las comunidades de la Vertiente del Pacífico. El INCOP ha trabajado para construir.</a:t>
            </a:r>
          </a:p>
          <a:p>
            <a:pPr marL="0" marR="0" lvl="0" indent="0" algn="just" defTabSz="914400" rtl="0" eaLnBrk="1" fontAlgn="base" latinLnBrk="0" hangingPunct="1">
              <a:lnSpc>
                <a:spcPct val="100000"/>
              </a:lnSpc>
              <a:spcBef>
                <a:spcPct val="0"/>
              </a:spcBef>
              <a:spcAft>
                <a:spcPct val="0"/>
              </a:spcAft>
              <a:buClrTx/>
              <a:buSzTx/>
              <a:buFontTx/>
              <a:buNone/>
              <a:tabLst/>
            </a:pPr>
            <a:endParaRPr lang="es-ES" i="1" dirty="0" smtClean="0">
              <a:solidFill>
                <a:schemeClr val="tx2">
                  <a:lumMod val="75000"/>
                </a:schemeClr>
              </a:solidFill>
              <a:latin typeface="Calibri" pitchFamily="34" charset="0"/>
            </a:endParaRPr>
          </a:p>
          <a:p>
            <a:pPr algn="just" fontAlgn="base">
              <a:spcBef>
                <a:spcPct val="0"/>
              </a:spcBef>
              <a:spcAft>
                <a:spcPct val="0"/>
              </a:spcAft>
            </a:pPr>
            <a:r>
              <a:rPr lang="es-ES" i="1" dirty="0" smtClean="0">
                <a:solidFill>
                  <a:schemeClr val="tx2">
                    <a:lumMod val="75000"/>
                  </a:schemeClr>
                </a:solidFill>
                <a:latin typeface="Calibri" pitchFamily="34" charset="0"/>
              </a:rPr>
              <a:t>Hoy y aquí, de lo que realmente se trata es del replanteamiento de toda una estrategia que conduce a vivir en un país con mejores condiciones e infraestructura portuaria, guiado por una política de gobierno capaz de levantar un gran país, que asegure el trabajo y bienestar de todos los costarricenses. Esto último se advierte, se comprende y se realiza en los datos que se suministran en esta Memoria, por ende valen la pena y denotan un esquema de acción inmediata en beneficio del país. En el INCOP es palpable la evolución de un nuevo proceso que se inició con  las concesiones otorgadas , del que estamos alcanzando la eficiencia para optimizar las operaciones y logrando a la vez, tanto el fortalecimiento pleno, como el crecimiento de nuestra institución”.</a:t>
            </a:r>
          </a:p>
          <a:p>
            <a:pPr marL="0" marR="0" lvl="0" indent="0" defTabSz="914400" rtl="0" eaLnBrk="1" fontAlgn="base" latinLnBrk="0" hangingPunct="1">
              <a:lnSpc>
                <a:spcPct val="100000"/>
              </a:lnSpc>
              <a:spcBef>
                <a:spcPct val="0"/>
              </a:spcBef>
              <a:spcAft>
                <a:spcPct val="0"/>
              </a:spcAft>
              <a:buClrTx/>
              <a:buSzTx/>
              <a:buFontTx/>
              <a:buNone/>
              <a:tabLst/>
            </a:pPr>
            <a:endParaRPr lang="es-ES" i="1" dirty="0" smtClean="0">
              <a:solidFill>
                <a:schemeClr val="tx2">
                  <a:shade val="30000"/>
                  <a:satMod val="150000"/>
                </a:schemeClr>
              </a:solidFill>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0" name="9 Grupo"/>
          <p:cNvGrpSpPr/>
          <p:nvPr/>
        </p:nvGrpSpPr>
        <p:grpSpPr>
          <a:xfrm>
            <a:off x="734986" y="6357958"/>
            <a:ext cx="1285884" cy="525466"/>
            <a:chOff x="734986" y="6357958"/>
            <a:chExt cx="1285884" cy="525466"/>
          </a:xfrm>
        </p:grpSpPr>
        <p:sp>
          <p:nvSpPr>
            <p:cNvPr id="11" name="10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2" name="11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pull dir="l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Mensaje del Presidente Ejecutivo</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8" name="7 Conector recto"/>
          <p:cNvCxnSpPr/>
          <p:nvPr/>
        </p:nvCxnSpPr>
        <p:spPr>
          <a:xfrm>
            <a:off x="1214478" y="785794"/>
            <a:ext cx="7929522"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25" name="Rectangle 1"/>
          <p:cNvSpPr>
            <a:spLocks noChangeArrowheads="1"/>
          </p:cNvSpPr>
          <p:nvPr/>
        </p:nvSpPr>
        <p:spPr bwMode="auto">
          <a:xfrm>
            <a:off x="1142976" y="1071546"/>
            <a:ext cx="7643866"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es-ES" i="1" dirty="0" smtClean="0">
                <a:solidFill>
                  <a:schemeClr val="tx2">
                    <a:lumMod val="75000"/>
                  </a:schemeClr>
                </a:solidFill>
                <a:latin typeface="Calibri" pitchFamily="34" charset="0"/>
              </a:rPr>
              <a:t>Instituto Costarricense de Puertos del Pacífico trabajamos arduamente fiscalizando labores y movimientos portuarios que realizan con mucho éxito, los concesionarios de Puerto Caldera, y, dentro de las políticas y acciones ejecutadas, tenemos como propósito fundamental, promover el desarrollo portuario en la costa del Pacífico; mejorar la calidad de vida de nuestro personal y, especialmente la de los puntarenenses.  Para lograrlo estamos generando proyectos turísticos de. Educación, productivos e infraestructura, tanto en la ciudad de Puntarenas como en la ciudad de Esparza.</a:t>
            </a:r>
          </a:p>
          <a:p>
            <a:pPr algn="just"/>
            <a:endParaRPr lang="es-ES" i="1" dirty="0" smtClean="0">
              <a:solidFill>
                <a:schemeClr val="tx2">
                  <a:lumMod val="75000"/>
                </a:schemeClr>
              </a:solidFill>
              <a:latin typeface="Calibri" pitchFamily="34" charset="0"/>
            </a:endParaRPr>
          </a:p>
          <a:p>
            <a:pPr algn="just"/>
            <a:r>
              <a:rPr lang="es-ES" i="1" dirty="0" smtClean="0">
                <a:solidFill>
                  <a:schemeClr val="tx2">
                    <a:lumMod val="75000"/>
                  </a:schemeClr>
                </a:solidFill>
                <a:latin typeface="Calibri" pitchFamily="34" charset="0"/>
              </a:rPr>
              <a:t>Lo que perseguimos es el favorecer los índices del mejoramiento humano, el desarrollo y las fuentes de trabajo, cumpliendo así con el fortalecimiento del proceso de modernización del sector portuario.</a:t>
            </a:r>
          </a:p>
          <a:p>
            <a:pPr marL="0" marR="0" lvl="0" indent="0" defTabSz="914400" rtl="0" eaLnBrk="1" fontAlgn="base" latinLnBrk="0" hangingPunct="1">
              <a:lnSpc>
                <a:spcPct val="100000"/>
              </a:lnSpc>
              <a:spcBef>
                <a:spcPct val="0"/>
              </a:spcBef>
              <a:spcAft>
                <a:spcPct val="0"/>
              </a:spcAft>
              <a:buClrTx/>
              <a:buSzTx/>
              <a:buFontTx/>
              <a:buNone/>
              <a:tabLst/>
            </a:pPr>
            <a:endParaRPr lang="es-ES" i="1" dirty="0" smtClean="0">
              <a:solidFill>
                <a:schemeClr val="tx2">
                  <a:shade val="30000"/>
                  <a:satMod val="150000"/>
                </a:schemeClr>
              </a:solidFill>
            </a:endParaRPr>
          </a:p>
        </p:txBody>
      </p:sp>
      <p:sp>
        <p:nvSpPr>
          <p:cNvPr id="5" name="4 CuadroTexto"/>
          <p:cNvSpPr txBox="1"/>
          <p:nvPr/>
        </p:nvSpPr>
        <p:spPr>
          <a:xfrm>
            <a:off x="5143504" y="5000636"/>
            <a:ext cx="3643338" cy="369332"/>
          </a:xfrm>
          <a:prstGeom prst="rect">
            <a:avLst/>
          </a:prstGeom>
          <a:noFill/>
        </p:spPr>
        <p:txBody>
          <a:bodyPr wrap="square" rtlCol="0">
            <a:spAutoFit/>
          </a:bodyPr>
          <a:lstStyle/>
          <a:p>
            <a:pPr algn="r"/>
            <a:r>
              <a:rPr lang="es-ES" b="1" dirty="0" err="1" smtClean="0">
                <a:solidFill>
                  <a:schemeClr val="tx2"/>
                </a:solidFill>
                <a:latin typeface="Lucida Handwriting" pitchFamily="66" charset="0"/>
              </a:rPr>
              <a:t>Urías</a:t>
            </a:r>
            <a:r>
              <a:rPr lang="es-ES" b="1" dirty="0" smtClean="0">
                <a:solidFill>
                  <a:schemeClr val="tx2"/>
                </a:solidFill>
                <a:latin typeface="Lucida Handwriting" pitchFamily="66" charset="0"/>
              </a:rPr>
              <a:t> Ugalde Varela</a:t>
            </a:r>
          </a:p>
        </p:txBody>
      </p:sp>
      <p:sp>
        <p:nvSpPr>
          <p:cNvPr id="9"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0" name="9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1" name="10 Grupo"/>
          <p:cNvGrpSpPr/>
          <p:nvPr/>
        </p:nvGrpSpPr>
        <p:grpSpPr>
          <a:xfrm>
            <a:off x="734986" y="6357958"/>
            <a:ext cx="1285884" cy="525466"/>
            <a:chOff x="734986" y="6357958"/>
            <a:chExt cx="1285884" cy="525466"/>
          </a:xfrm>
        </p:grpSpPr>
        <p:sp>
          <p:nvSpPr>
            <p:cNvPr id="12" name="11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3" name="12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txBox="1">
            <a:spLocks/>
          </p:cNvSpPr>
          <p:nvPr/>
        </p:nvSpPr>
        <p:spPr>
          <a:xfrm>
            <a:off x="1357290" y="2643206"/>
            <a:ext cx="6215106" cy="857232"/>
          </a:xfrm>
          <a:prstGeom prst="rect">
            <a:avLst/>
          </a:prstGeom>
        </p:spPr>
        <p:txBody>
          <a:bodyPr anchor="t">
            <a:normAutofit/>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Junta Directiva</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7" name="6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5.55556E-7 -0.64051 L 5.55556E-7 0 " pathEditMode="relative" rAng="0" ptsTypes="AA">
                                      <p:cBhvr>
                                        <p:cTn id="6" dur="2000" fill="hold"/>
                                        <p:tgtEl>
                                          <p:spTgt spid="7"/>
                                        </p:tgtEl>
                                        <p:attrNameLst>
                                          <p:attrName>ppt_x</p:attrName>
                                          <p:attrName>ppt_y</p:attrName>
                                        </p:attrNameLst>
                                      </p:cBhvr>
                                      <p:rCtr x="0" y="32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7 Tabla"/>
          <p:cNvGraphicFramePr>
            <a:graphicFrameLocks noGrp="1"/>
          </p:cNvGraphicFramePr>
          <p:nvPr/>
        </p:nvGraphicFramePr>
        <p:xfrm>
          <a:off x="1928794" y="1094760"/>
          <a:ext cx="5929354" cy="5191760"/>
        </p:xfrm>
        <a:graphic>
          <a:graphicData uri="http://schemas.openxmlformats.org/drawingml/2006/table">
            <a:tbl>
              <a:tblPr firstRow="1" bandRow="1">
                <a:tableStyleId>{1FECB4D8-DB02-4DC6-A0A2-4F2EBAE1DC90}</a:tableStyleId>
              </a:tblPr>
              <a:tblGrid>
                <a:gridCol w="3286148"/>
                <a:gridCol w="2643206"/>
              </a:tblGrid>
              <a:tr h="370840">
                <a:tc>
                  <a:txBody>
                    <a:bodyPr/>
                    <a:lstStyle/>
                    <a:p>
                      <a:r>
                        <a:rPr lang="es-ES" sz="1600" i="1" dirty="0" smtClean="0">
                          <a:latin typeface="Calibri" pitchFamily="34" charset="0"/>
                        </a:rPr>
                        <a:t>Miembro</a:t>
                      </a:r>
                      <a:endParaRPr lang="es-ES" sz="1600" i="1" dirty="0">
                        <a:latin typeface="Calibri" pitchFamily="34" charset="0"/>
                      </a:endParaRPr>
                    </a:p>
                  </a:txBody>
                  <a:tcPr/>
                </a:tc>
                <a:tc>
                  <a:txBody>
                    <a:bodyPr/>
                    <a:lstStyle/>
                    <a:p>
                      <a:r>
                        <a:rPr lang="es-ES" sz="1600" i="1" dirty="0" smtClean="0">
                          <a:latin typeface="Calibri" pitchFamily="34" charset="0"/>
                        </a:rPr>
                        <a:t>Puesto</a:t>
                      </a:r>
                      <a:endParaRPr lang="es-ES" sz="1600" i="1" dirty="0">
                        <a:latin typeface="Calibri" pitchFamily="34" charset="0"/>
                      </a:endParaRPr>
                    </a:p>
                  </a:txBody>
                  <a:tcPr/>
                </a:tc>
              </a:tr>
              <a:tr h="370840">
                <a:tc>
                  <a:txBody>
                    <a:bodyPr/>
                    <a:lstStyle/>
                    <a:p>
                      <a:r>
                        <a:rPr lang="es-ES" sz="1600" i="0" dirty="0" smtClean="0">
                          <a:latin typeface="Calibri" pitchFamily="34" charset="0"/>
                        </a:rPr>
                        <a:t>Ing. </a:t>
                      </a:r>
                      <a:r>
                        <a:rPr lang="es-ES" sz="1600" i="0" dirty="0" err="1" smtClean="0">
                          <a:latin typeface="Calibri" pitchFamily="34" charset="0"/>
                        </a:rPr>
                        <a:t>Urías</a:t>
                      </a:r>
                      <a:r>
                        <a:rPr lang="es-ES" sz="1600" i="0" baseline="0" dirty="0" smtClean="0">
                          <a:latin typeface="Calibri" pitchFamily="34" charset="0"/>
                        </a:rPr>
                        <a:t> Ugalde Varela</a:t>
                      </a:r>
                      <a:endParaRPr lang="es-ES" sz="1600" i="0" dirty="0">
                        <a:latin typeface="Calibri" pitchFamily="34" charset="0"/>
                      </a:endParaRPr>
                    </a:p>
                  </a:txBody>
                  <a:tcPr/>
                </a:tc>
                <a:tc>
                  <a:txBody>
                    <a:bodyPr/>
                    <a:lstStyle/>
                    <a:p>
                      <a:r>
                        <a:rPr lang="es-ES" sz="1600" i="0" dirty="0" smtClean="0">
                          <a:latin typeface="Calibri" pitchFamily="34" charset="0"/>
                        </a:rPr>
                        <a:t>Presidente Ejecutivo</a:t>
                      </a:r>
                      <a:endParaRPr lang="es-ES" sz="1600" i="0" dirty="0">
                        <a:latin typeface="Calibri" pitchFamily="34" charset="0"/>
                      </a:endParaRPr>
                    </a:p>
                  </a:txBody>
                  <a:tcPr/>
                </a:tc>
              </a:tr>
              <a:tr h="370840">
                <a:tc>
                  <a:txBody>
                    <a:bodyPr/>
                    <a:lstStyle/>
                    <a:p>
                      <a:r>
                        <a:rPr lang="es-ES" sz="1600" i="0" dirty="0" smtClean="0">
                          <a:latin typeface="Calibri" pitchFamily="34" charset="0"/>
                        </a:rPr>
                        <a:t>Lic.  Asdrúbal Calvo Chávez</a:t>
                      </a:r>
                      <a:endParaRPr lang="es-ES" sz="1600" i="0" dirty="0">
                        <a:latin typeface="Calibri" pitchFamily="34" charset="0"/>
                      </a:endParaRPr>
                    </a:p>
                  </a:txBody>
                  <a:tcPr/>
                </a:tc>
                <a:tc>
                  <a:txBody>
                    <a:bodyPr/>
                    <a:lstStyle/>
                    <a:p>
                      <a:r>
                        <a:rPr lang="es-ES" sz="1600" i="0" dirty="0" smtClean="0">
                          <a:latin typeface="Calibri" pitchFamily="34" charset="0"/>
                        </a:rPr>
                        <a:t>Vicepresidente</a:t>
                      </a:r>
                      <a:endParaRPr lang="es-ES" sz="1600" i="0" dirty="0">
                        <a:latin typeface="Calibri" pitchFamily="34" charset="0"/>
                      </a:endParaRPr>
                    </a:p>
                  </a:txBody>
                  <a:tcPr/>
                </a:tc>
              </a:tr>
              <a:tr h="370840">
                <a:tc>
                  <a:txBody>
                    <a:bodyPr/>
                    <a:lstStyle/>
                    <a:p>
                      <a:r>
                        <a:rPr lang="es-ES" sz="1600" i="0" dirty="0" smtClean="0">
                          <a:latin typeface="Calibri" pitchFamily="34" charset="0"/>
                        </a:rPr>
                        <a:t>Sra. Patricia Angulo Grillo</a:t>
                      </a:r>
                      <a:endParaRPr lang="es-ES" sz="1600" i="0" dirty="0">
                        <a:latin typeface="Calibri" pitchFamily="34" charset="0"/>
                      </a:endParaRPr>
                    </a:p>
                  </a:txBody>
                  <a:tcPr/>
                </a:tc>
                <a:tc>
                  <a:txBody>
                    <a:bodyPr/>
                    <a:lstStyle/>
                    <a:p>
                      <a:r>
                        <a:rPr lang="es-ES" sz="1600" i="0" dirty="0" smtClean="0">
                          <a:latin typeface="Calibri" pitchFamily="34" charset="0"/>
                        </a:rPr>
                        <a:t>Directivo</a:t>
                      </a:r>
                      <a:endParaRPr lang="es-ES" sz="1600" i="0" dirty="0">
                        <a:latin typeface="Calibri" pitchFamily="34" charset="0"/>
                      </a:endParaRPr>
                    </a:p>
                  </a:txBody>
                  <a:tcPr/>
                </a:tc>
              </a:tr>
              <a:tr h="370840">
                <a:tc>
                  <a:txBody>
                    <a:bodyPr/>
                    <a:lstStyle/>
                    <a:p>
                      <a:r>
                        <a:rPr lang="es-ES" sz="1600" i="0" dirty="0" smtClean="0">
                          <a:latin typeface="Calibri" pitchFamily="34" charset="0"/>
                        </a:rPr>
                        <a:t>Licda. Marny Chan Sibaja</a:t>
                      </a:r>
                      <a:endParaRPr lang="es-ES" sz="1600" i="0" dirty="0">
                        <a:latin typeface="Calibri"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i="0" dirty="0" smtClean="0">
                          <a:latin typeface="Calibri" pitchFamily="34" charset="0"/>
                        </a:rPr>
                        <a:t>Directivo</a:t>
                      </a:r>
                      <a:endParaRPr lang="es-ES" sz="1600" i="0" dirty="0">
                        <a:latin typeface="Calibri" pitchFamily="34" charset="0"/>
                      </a:endParaRPr>
                    </a:p>
                  </a:txBody>
                  <a:tcPr/>
                </a:tc>
              </a:tr>
              <a:tr h="370840">
                <a:tc>
                  <a:txBody>
                    <a:bodyPr/>
                    <a:lstStyle/>
                    <a:p>
                      <a:r>
                        <a:rPr lang="es-ES" sz="1600" i="0" dirty="0" smtClean="0">
                          <a:latin typeface="Calibri" pitchFamily="34" charset="0"/>
                        </a:rPr>
                        <a:t>Prof. Virginia Mondol García</a:t>
                      </a:r>
                      <a:endParaRPr lang="es-ES" sz="1600" i="0" dirty="0">
                        <a:latin typeface="Calibri"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i="0" dirty="0" smtClean="0">
                          <a:latin typeface="Calibri" pitchFamily="34" charset="0"/>
                        </a:rPr>
                        <a:t>Directivo</a:t>
                      </a:r>
                      <a:endParaRPr lang="es-ES" sz="1600" i="0" dirty="0">
                        <a:latin typeface="Calibri" pitchFamily="34" charset="0"/>
                      </a:endParaRPr>
                    </a:p>
                  </a:txBody>
                  <a:tcPr/>
                </a:tc>
              </a:tr>
              <a:tr h="370840">
                <a:tc>
                  <a:txBody>
                    <a:bodyPr/>
                    <a:lstStyle/>
                    <a:p>
                      <a:r>
                        <a:rPr lang="es-ES" sz="1600" i="0" dirty="0" smtClean="0">
                          <a:latin typeface="Calibri" pitchFamily="34" charset="0"/>
                        </a:rPr>
                        <a:t>Lic. Jenaro Sánchez Arias</a:t>
                      </a:r>
                      <a:endParaRPr lang="es-ES" sz="1600" i="0" dirty="0">
                        <a:latin typeface="Calibri"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i="0" dirty="0" smtClean="0">
                          <a:latin typeface="Calibri" pitchFamily="34" charset="0"/>
                        </a:rPr>
                        <a:t>Directivo</a:t>
                      </a:r>
                    </a:p>
                  </a:txBody>
                  <a:tcPr/>
                </a:tc>
              </a:tr>
              <a:tr h="370840">
                <a:tc>
                  <a:txBody>
                    <a:bodyPr/>
                    <a:lstStyle/>
                    <a:p>
                      <a:r>
                        <a:rPr lang="es-ES" sz="1600" i="0" dirty="0" smtClean="0">
                          <a:latin typeface="Calibri" pitchFamily="34" charset="0"/>
                        </a:rPr>
                        <a:t>Sra. Flor Vásquez</a:t>
                      </a:r>
                      <a:r>
                        <a:rPr lang="es-ES" sz="1600" i="0" baseline="0" dirty="0" smtClean="0">
                          <a:latin typeface="Calibri" pitchFamily="34" charset="0"/>
                        </a:rPr>
                        <a:t> Soto</a:t>
                      </a:r>
                      <a:endParaRPr lang="es-ES" sz="1600" i="0" dirty="0">
                        <a:latin typeface="Calibri"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i="0" dirty="0" smtClean="0">
                          <a:latin typeface="Calibri" pitchFamily="34" charset="0"/>
                        </a:rPr>
                        <a:t>Directivo</a:t>
                      </a:r>
                    </a:p>
                  </a:txBody>
                  <a:tcPr/>
                </a:tc>
              </a:tr>
              <a:tr h="370840">
                <a:tc>
                  <a:txBody>
                    <a:bodyPr/>
                    <a:lstStyle/>
                    <a:p>
                      <a:r>
                        <a:rPr lang="es-ES" sz="1600" i="0" dirty="0" err="1" smtClean="0">
                          <a:latin typeface="Calibri" pitchFamily="34" charset="0"/>
                        </a:rPr>
                        <a:t>Mba</a:t>
                      </a:r>
                      <a:r>
                        <a:rPr lang="es-ES" sz="1600" i="0" dirty="0" smtClean="0">
                          <a:latin typeface="Calibri" pitchFamily="34" charset="0"/>
                        </a:rPr>
                        <a:t>. </a:t>
                      </a:r>
                      <a:r>
                        <a:rPr lang="es-ES" sz="1600" i="0" dirty="0" err="1" smtClean="0">
                          <a:latin typeface="Calibri" pitchFamily="34" charset="0"/>
                        </a:rPr>
                        <a:t>Widman</a:t>
                      </a:r>
                      <a:r>
                        <a:rPr lang="es-ES" sz="1600" i="0" dirty="0" smtClean="0">
                          <a:latin typeface="Calibri" pitchFamily="34" charset="0"/>
                        </a:rPr>
                        <a:t> Cruz Méndez</a:t>
                      </a:r>
                      <a:endParaRPr lang="es-ES" sz="1600" i="0" dirty="0">
                        <a:latin typeface="Calibri"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600" i="0" dirty="0" smtClean="0">
                          <a:latin typeface="Calibri" pitchFamily="34" charset="0"/>
                        </a:rPr>
                        <a:t>Gerente</a:t>
                      </a:r>
                      <a:r>
                        <a:rPr lang="es-ES" sz="1600" i="0" baseline="0" dirty="0" smtClean="0">
                          <a:latin typeface="Calibri" pitchFamily="34" charset="0"/>
                        </a:rPr>
                        <a:t> General</a:t>
                      </a:r>
                      <a:endParaRPr lang="es-ES" sz="1600" i="0" dirty="0" smtClean="0">
                        <a:latin typeface="Calibri" pitchFamily="34" charset="0"/>
                      </a:endParaRPr>
                    </a:p>
                  </a:txBody>
                  <a:tcPr/>
                </a:tc>
              </a:tr>
              <a:tr h="370840">
                <a:tc>
                  <a:txBody>
                    <a:bodyPr/>
                    <a:lstStyle/>
                    <a:p>
                      <a:r>
                        <a:rPr lang="es-ES" sz="1600" i="0" dirty="0" smtClean="0">
                          <a:latin typeface="Calibri" pitchFamily="34" charset="0"/>
                        </a:rPr>
                        <a:t>Ricardo Bogantes Villegas</a:t>
                      </a:r>
                      <a:endParaRPr lang="es-ES" sz="1600" i="0" dirty="0">
                        <a:latin typeface="Calibri" pitchFamily="34" charset="0"/>
                      </a:endParaRPr>
                    </a:p>
                  </a:txBody>
                  <a:tcPr/>
                </a:tc>
                <a:tc>
                  <a:txBody>
                    <a:bodyPr/>
                    <a:lstStyle/>
                    <a:p>
                      <a:r>
                        <a:rPr lang="es-ES" sz="1600" i="0" dirty="0" smtClean="0">
                          <a:latin typeface="Calibri" pitchFamily="34" charset="0"/>
                        </a:rPr>
                        <a:t>Sub Gerente</a:t>
                      </a:r>
                      <a:endParaRPr lang="es-ES" sz="1600" i="0" dirty="0">
                        <a:latin typeface="Calibri" pitchFamily="34" charset="0"/>
                      </a:endParaRPr>
                    </a:p>
                  </a:txBody>
                  <a:tcPr/>
                </a:tc>
              </a:tr>
              <a:tr h="370840">
                <a:tc>
                  <a:txBody>
                    <a:bodyPr/>
                    <a:lstStyle/>
                    <a:p>
                      <a:r>
                        <a:rPr lang="es-ES" sz="1600" i="0" dirty="0" smtClean="0">
                          <a:latin typeface="Calibri" pitchFamily="34" charset="0"/>
                        </a:rPr>
                        <a:t>Lic. Leda Aguilar Ávila</a:t>
                      </a:r>
                      <a:endParaRPr lang="es-ES" sz="1600" i="0" dirty="0">
                        <a:latin typeface="Calibri" pitchFamily="34" charset="0"/>
                      </a:endParaRPr>
                    </a:p>
                  </a:txBody>
                  <a:tcPr/>
                </a:tc>
                <a:tc>
                  <a:txBody>
                    <a:bodyPr/>
                    <a:lstStyle/>
                    <a:p>
                      <a:r>
                        <a:rPr lang="es-ES" sz="1600" i="0" dirty="0" smtClean="0">
                          <a:latin typeface="Calibri" pitchFamily="34" charset="0"/>
                        </a:rPr>
                        <a:t>Secretaria Fiscalizadora</a:t>
                      </a:r>
                      <a:endParaRPr lang="es-ES" sz="1600" i="0" dirty="0">
                        <a:latin typeface="Calibri" pitchFamily="34" charset="0"/>
                      </a:endParaRPr>
                    </a:p>
                  </a:txBody>
                  <a:tcPr/>
                </a:tc>
              </a:tr>
              <a:tr h="370840">
                <a:tc>
                  <a:txBody>
                    <a:bodyPr/>
                    <a:lstStyle/>
                    <a:p>
                      <a:r>
                        <a:rPr lang="es-ES" sz="1600" i="0" dirty="0" smtClean="0">
                          <a:latin typeface="Calibri" pitchFamily="34" charset="0"/>
                        </a:rPr>
                        <a:t>Lic. Franklin Stevanovich</a:t>
                      </a:r>
                      <a:r>
                        <a:rPr lang="es-ES" sz="1600" i="0" baseline="0" dirty="0" smtClean="0">
                          <a:latin typeface="Calibri" pitchFamily="34" charset="0"/>
                        </a:rPr>
                        <a:t> Castro</a:t>
                      </a:r>
                      <a:endParaRPr lang="es-ES" sz="1600" i="0" dirty="0">
                        <a:latin typeface="Calibri" pitchFamily="34" charset="0"/>
                      </a:endParaRPr>
                    </a:p>
                  </a:txBody>
                  <a:tcPr/>
                </a:tc>
                <a:tc>
                  <a:txBody>
                    <a:bodyPr/>
                    <a:lstStyle/>
                    <a:p>
                      <a:r>
                        <a:rPr lang="es-ES" sz="1600" i="0" dirty="0" smtClean="0">
                          <a:latin typeface="Calibri" pitchFamily="34" charset="0"/>
                        </a:rPr>
                        <a:t>Auditor Interno</a:t>
                      </a:r>
                      <a:endParaRPr lang="es-ES" sz="1600" i="0" dirty="0">
                        <a:latin typeface="Calibri" pitchFamily="34" charset="0"/>
                      </a:endParaRPr>
                    </a:p>
                  </a:txBody>
                  <a:tcPr/>
                </a:tc>
              </a:tr>
              <a:tr h="370840">
                <a:tc>
                  <a:txBody>
                    <a:bodyPr/>
                    <a:lstStyle/>
                    <a:p>
                      <a:r>
                        <a:rPr lang="es-ES" sz="1600" i="0" dirty="0" smtClean="0">
                          <a:latin typeface="Calibri" pitchFamily="34" charset="0"/>
                        </a:rPr>
                        <a:t>Lic. Gustavo Esquivel </a:t>
                      </a:r>
                      <a:r>
                        <a:rPr lang="es-ES" sz="1600" i="0" dirty="0" err="1" smtClean="0">
                          <a:latin typeface="Calibri" pitchFamily="34" charset="0"/>
                        </a:rPr>
                        <a:t>Quirós</a:t>
                      </a:r>
                      <a:endParaRPr lang="es-ES" sz="1600" i="0" dirty="0">
                        <a:latin typeface="Calibri" pitchFamily="34" charset="0"/>
                      </a:endParaRPr>
                    </a:p>
                  </a:txBody>
                  <a:tcPr/>
                </a:tc>
                <a:tc>
                  <a:txBody>
                    <a:bodyPr/>
                    <a:lstStyle/>
                    <a:p>
                      <a:r>
                        <a:rPr lang="es-ES" sz="1600" i="0" dirty="0" smtClean="0">
                          <a:latin typeface="Calibri" pitchFamily="34" charset="0"/>
                        </a:rPr>
                        <a:t>Asesor Externo</a:t>
                      </a:r>
                      <a:endParaRPr lang="es-ES" sz="1600" i="0" dirty="0">
                        <a:latin typeface="Calibri" pitchFamily="34" charset="0"/>
                      </a:endParaRPr>
                    </a:p>
                  </a:txBody>
                  <a:tcPr/>
                </a:tc>
              </a:tr>
              <a:tr h="370840">
                <a:tc>
                  <a:txBody>
                    <a:bodyPr/>
                    <a:lstStyle/>
                    <a:p>
                      <a:r>
                        <a:rPr lang="es-ES" sz="1600" i="0" dirty="0" smtClean="0">
                          <a:latin typeface="Calibri" pitchFamily="34" charset="0"/>
                        </a:rPr>
                        <a:t>Sra. Lilianne </a:t>
                      </a:r>
                      <a:r>
                        <a:rPr lang="es-ES" sz="1600" i="0" dirty="0" err="1" smtClean="0">
                          <a:latin typeface="Calibri" pitchFamily="34" charset="0"/>
                        </a:rPr>
                        <a:t>Morúa</a:t>
                      </a:r>
                      <a:r>
                        <a:rPr lang="es-ES" sz="1600" i="0" dirty="0" smtClean="0">
                          <a:latin typeface="Calibri" pitchFamily="34" charset="0"/>
                        </a:rPr>
                        <a:t> Torre</a:t>
                      </a:r>
                      <a:endParaRPr lang="es-ES" sz="1600" i="0" dirty="0">
                        <a:latin typeface="Calibri" pitchFamily="34" charset="0"/>
                      </a:endParaRPr>
                    </a:p>
                  </a:txBody>
                  <a:tcPr/>
                </a:tc>
                <a:tc>
                  <a:txBody>
                    <a:bodyPr/>
                    <a:lstStyle/>
                    <a:p>
                      <a:r>
                        <a:rPr lang="es-ES" sz="1600" i="0" dirty="0" smtClean="0">
                          <a:latin typeface="Calibri" pitchFamily="34" charset="0"/>
                        </a:rPr>
                        <a:t>Secretaria Junta Directiva</a:t>
                      </a:r>
                      <a:endParaRPr lang="es-ES" sz="1600" i="0" dirty="0">
                        <a:latin typeface="Calibri" pitchFamily="34" charset="0"/>
                      </a:endParaRPr>
                    </a:p>
                  </a:txBody>
                  <a:tcPr/>
                </a:tc>
              </a:tr>
            </a:tbl>
          </a:graphicData>
        </a:graphic>
      </p:graphicFrame>
      <p:sp>
        <p:nvSpPr>
          <p:cNvPr id="12" name="11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Junta Directiva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13" name="12 Conector recto"/>
          <p:cNvCxnSpPr/>
          <p:nvPr/>
        </p:nvCxnSpPr>
        <p:spPr>
          <a:xfrm>
            <a:off x="1214478" y="785794"/>
            <a:ext cx="7929522" cy="1588"/>
          </a:xfrm>
          <a:prstGeom prst="line">
            <a:avLst/>
          </a:prstGeom>
        </p:spPr>
        <p:style>
          <a:lnRef idx="3">
            <a:schemeClr val="accent3"/>
          </a:lnRef>
          <a:fillRef idx="0">
            <a:schemeClr val="accent3"/>
          </a:fillRef>
          <a:effectRef idx="2">
            <a:schemeClr val="accent3"/>
          </a:effectRef>
          <a:fontRef idx="minor">
            <a:schemeClr val="tx1"/>
          </a:fontRef>
        </p:style>
      </p:cxnSp>
      <p:sp>
        <p:nvSpPr>
          <p:cNvPr id="14" name="13 CuadroTexto"/>
          <p:cNvSpPr txBox="1"/>
          <p:nvPr/>
        </p:nvSpPr>
        <p:spPr>
          <a:xfrm>
            <a:off x="5857884" y="6215082"/>
            <a:ext cx="2071702" cy="323165"/>
          </a:xfrm>
          <a:prstGeom prst="rect">
            <a:avLst/>
          </a:prstGeom>
          <a:noFill/>
        </p:spPr>
        <p:txBody>
          <a:bodyPr wrap="square" rtlCol="0">
            <a:spAutoFit/>
          </a:bodyPr>
          <a:lstStyle/>
          <a:p>
            <a:pPr algn="r"/>
            <a:r>
              <a:rPr lang="es-ES" sz="1500" b="1" i="1" u="sng" dirty="0" smtClean="0">
                <a:solidFill>
                  <a:schemeClr val="accent3">
                    <a:lumMod val="50000"/>
                  </a:schemeClr>
                </a:solidFill>
                <a:latin typeface="Calibri" pitchFamily="34" charset="0"/>
                <a:hlinkClick r:id="rId2" action="ppaction://hlinksldjump"/>
              </a:rPr>
              <a:t>Ver Fotografía</a:t>
            </a:r>
            <a:endParaRPr lang="es-ES" sz="1500" b="1" i="1" u="sng" dirty="0">
              <a:solidFill>
                <a:schemeClr val="accent3">
                  <a:lumMod val="50000"/>
                </a:schemeClr>
              </a:solidFill>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grpSp>
        <p:nvGrpSpPr>
          <p:cNvPr id="7" name="6 Grupo"/>
          <p:cNvGrpSpPr/>
          <p:nvPr/>
        </p:nvGrpSpPr>
        <p:grpSpPr>
          <a:xfrm>
            <a:off x="734986" y="6357958"/>
            <a:ext cx="1285884" cy="525466"/>
            <a:chOff x="734986" y="6357958"/>
            <a:chExt cx="1285884" cy="525466"/>
          </a:xfrm>
        </p:grpSpPr>
        <p:sp>
          <p:nvSpPr>
            <p:cNvPr id="9" name="8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0" name="9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over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jpg"/>
          <p:cNvPicPr>
            <a:picLocks noChangeAspect="1"/>
          </p:cNvPicPr>
          <p:nvPr/>
        </p:nvPicPr>
        <p:blipFill>
          <a:blip r:embed="rId2"/>
          <a:stretch>
            <a:fillRect/>
          </a:stretch>
        </p:blipFill>
        <p:spPr>
          <a:xfrm>
            <a:off x="1214414" y="1000108"/>
            <a:ext cx="6858048" cy="5000660"/>
          </a:xfrm>
          <a:prstGeom prst="rect">
            <a:avLst/>
          </a:prstGeom>
        </p:spPr>
      </p:pic>
      <p:sp>
        <p:nvSpPr>
          <p:cNvPr id="6" name="5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Junta Directiva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7" name="6 Conector recto"/>
          <p:cNvCxnSpPr/>
          <p:nvPr/>
        </p:nvCxnSpPr>
        <p:spPr>
          <a:xfrm>
            <a:off x="1214478" y="785794"/>
            <a:ext cx="7929522" cy="1588"/>
          </a:xfrm>
          <a:prstGeom prst="line">
            <a:avLst/>
          </a:prstGeom>
        </p:spPr>
        <p:style>
          <a:lnRef idx="3">
            <a:schemeClr val="accent3"/>
          </a:lnRef>
          <a:fillRef idx="0">
            <a:schemeClr val="accent3"/>
          </a:fillRef>
          <a:effectRef idx="2">
            <a:schemeClr val="accent3"/>
          </a:effectRef>
          <a:fontRef idx="minor">
            <a:schemeClr val="tx1"/>
          </a:fontRef>
        </p:style>
      </p:cxnSp>
      <p:sp>
        <p:nvSpPr>
          <p:cNvPr id="8" name="7 CuadroTexto"/>
          <p:cNvSpPr txBox="1"/>
          <p:nvPr/>
        </p:nvSpPr>
        <p:spPr>
          <a:xfrm>
            <a:off x="6046566" y="6000768"/>
            <a:ext cx="2071702" cy="323165"/>
          </a:xfrm>
          <a:prstGeom prst="rect">
            <a:avLst/>
          </a:prstGeom>
          <a:noFill/>
        </p:spPr>
        <p:txBody>
          <a:bodyPr wrap="square" rtlCol="0">
            <a:spAutoFit/>
          </a:bodyPr>
          <a:lstStyle/>
          <a:p>
            <a:pPr algn="r"/>
            <a:r>
              <a:rPr lang="es-ES" sz="1500" b="1" i="1" dirty="0" smtClean="0">
                <a:solidFill>
                  <a:schemeClr val="accent3">
                    <a:lumMod val="50000"/>
                  </a:schemeClr>
                </a:solidFill>
                <a:hlinkClick r:id="rId3" action="ppaction://hlinksldjump"/>
              </a:rPr>
              <a:t>Ver Información</a:t>
            </a:r>
            <a:endParaRPr lang="es-ES" sz="1500" b="1" i="1" dirty="0">
              <a:solidFill>
                <a:schemeClr val="accent3">
                  <a:lumMod val="50000"/>
                </a:schemeClr>
              </a:solidFill>
            </a:endParaRPr>
          </a:p>
        </p:txBody>
      </p:sp>
      <p:sp>
        <p:nvSpPr>
          <p:cNvPr id="9"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grpSp>
        <p:nvGrpSpPr>
          <p:cNvPr id="10" name="9 Grupo"/>
          <p:cNvGrpSpPr/>
          <p:nvPr/>
        </p:nvGrpSpPr>
        <p:grpSpPr>
          <a:xfrm>
            <a:off x="734986" y="6357958"/>
            <a:ext cx="1285884" cy="525466"/>
            <a:chOff x="734986" y="6357958"/>
            <a:chExt cx="1285884" cy="525466"/>
          </a:xfrm>
        </p:grpSpPr>
        <p:sp>
          <p:nvSpPr>
            <p:cNvPr id="11" name="10 Botón de acción: Inicio">
              <a:hlinkClick r:id="rId4"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2" name="11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4"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357290" y="2643206"/>
            <a:ext cx="6215106" cy="857232"/>
          </a:xfrm>
          <a:prstGeom prst="rect">
            <a:avLst/>
          </a:prstGeom>
        </p:spPr>
        <p:txBody>
          <a:bodyPr anchor="t">
            <a:normAutofit/>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Marco Filosófico</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5" name="4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Marco Filosófico</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8" name="7 Conector recto"/>
          <p:cNvCxnSpPr/>
          <p:nvPr/>
        </p:nvCxnSpPr>
        <p:spPr>
          <a:xfrm>
            <a:off x="1214478" y="785794"/>
            <a:ext cx="7929522" cy="1588"/>
          </a:xfrm>
          <a:prstGeom prst="line">
            <a:avLst/>
          </a:prstGeom>
        </p:spPr>
        <p:style>
          <a:lnRef idx="3">
            <a:schemeClr val="accent3"/>
          </a:lnRef>
          <a:fillRef idx="0">
            <a:schemeClr val="accent3"/>
          </a:fillRef>
          <a:effectRef idx="2">
            <a:schemeClr val="accent3"/>
          </a:effectRef>
          <a:fontRef idx="minor">
            <a:schemeClr val="tx1"/>
          </a:fontRef>
        </p:style>
      </p:cxnSp>
      <p:sp>
        <p:nvSpPr>
          <p:cNvPr id="9"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sp>
        <p:nvSpPr>
          <p:cNvPr id="11" name="Rectangle 1"/>
          <p:cNvSpPr>
            <a:spLocks noChangeArrowheads="1"/>
          </p:cNvSpPr>
          <p:nvPr/>
        </p:nvSpPr>
        <p:spPr bwMode="auto">
          <a:xfrm>
            <a:off x="1428728" y="1214422"/>
            <a:ext cx="7215238" cy="3801041"/>
          </a:xfrm>
          <a:prstGeom prst="rect">
            <a:avLst/>
          </a:prstGeom>
          <a:solidFill>
            <a:schemeClr val="bg2">
              <a:lumMod val="50000"/>
            </a:schemeClr>
          </a:solidFill>
          <a:ln>
            <a:noFill/>
            <a:headEnd/>
            <a:tailEnd/>
          </a:ln>
          <a:effectLst>
            <a:outerShdw blurRad="44450" dist="27940" dir="5400000" algn="ctr">
              <a:srgbClr val="000000">
                <a:alpha val="32000"/>
              </a:srgbClr>
            </a:outerShdw>
            <a:softEdge rad="31750"/>
          </a:effectLst>
          <a:scene3d>
            <a:camera prst="perspectiveRelaxedModerately"/>
            <a:lightRig rig="balanced" dir="tl">
              <a:rot lat="0" lon="0" rev="8700000"/>
            </a:lightRig>
          </a:scene3d>
          <a:sp3d>
            <a:bevelT w="190500" h="38100"/>
          </a:sp3d>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r"/>
            <a:r>
              <a:rPr lang="es-ES" sz="2700" b="1" i="1" dirty="0" smtClean="0">
                <a:solidFill>
                  <a:schemeClr val="bg1"/>
                </a:solidFill>
                <a:latin typeface="Calibri" pitchFamily="34" charset="0"/>
              </a:rPr>
              <a:t>Misión</a:t>
            </a:r>
          </a:p>
          <a:p>
            <a:pPr algn="r"/>
            <a:r>
              <a:rPr lang="es-ES" sz="2000" b="1" i="1" dirty="0" smtClean="0">
                <a:latin typeface="Calibri" pitchFamily="34" charset="0"/>
              </a:rPr>
              <a:t>Autoridad Portuaria Superior del Litoral Pacífico que brinda servicios eficientes y ejercer la fiscalización de las actividades cedidas en concesión pública del sector portuario del Litoral Pacífico, fomentando el desarrollo económico y social del país en armonía con la calidad ambiental.</a:t>
            </a:r>
            <a:endParaRPr lang="es-ES" sz="2100" b="1" i="1" dirty="0" smtClean="0">
              <a:solidFill>
                <a:schemeClr val="bg1"/>
              </a:solidFill>
              <a:latin typeface="Calibri" pitchFamily="34" charset="0"/>
            </a:endParaRPr>
          </a:p>
          <a:p>
            <a:pPr algn="r"/>
            <a:endParaRPr lang="es-ES" sz="2700" b="1" i="1" dirty="0" smtClean="0">
              <a:solidFill>
                <a:schemeClr val="bg1"/>
              </a:solidFill>
            </a:endParaRPr>
          </a:p>
          <a:p>
            <a:pPr algn="r"/>
            <a:r>
              <a:rPr lang="es-ES" sz="2700" b="1" i="1" dirty="0" smtClean="0">
                <a:solidFill>
                  <a:schemeClr val="bg1"/>
                </a:solidFill>
              </a:rPr>
              <a:t>Visión</a:t>
            </a:r>
          </a:p>
          <a:p>
            <a:pPr algn="r"/>
            <a:r>
              <a:rPr lang="es-ES" sz="2000" b="1" i="1" dirty="0" smtClean="0">
                <a:latin typeface="Calibri" pitchFamily="34" charset="0"/>
              </a:rPr>
              <a:t>Ser líder en la actividad portuaria del litoral pacífico, integrando y asociando al resto de prestatarios de servicios (públicos y privados), constituyéndose a la vez guardia del interés colectivo.</a:t>
            </a:r>
            <a:endParaRPr lang="es-ES" sz="2000" b="1" i="1" dirty="0" smtClean="0">
              <a:solidFill>
                <a:schemeClr val="bg1"/>
              </a:solidFill>
              <a:latin typeface="Calibri" pitchFamily="34" charset="0"/>
            </a:endParaRPr>
          </a:p>
        </p:txBody>
      </p:sp>
      <p:pic>
        <p:nvPicPr>
          <p:cNvPr id="10" name="9 Imagen" descr="NOTEPAD.PNG">
            <a:hlinkClick r:id="rId3" action="ppaction://hlinkfile"/>
          </p:cNvPr>
          <p:cNvPicPr>
            <a:picLocks noChangeAspect="1"/>
          </p:cNvPicPr>
          <p:nvPr/>
        </p:nvPicPr>
        <p:blipFill>
          <a:blip r:embed="rId4"/>
          <a:stretch>
            <a:fillRect/>
          </a:stretch>
        </p:blipFill>
        <p:spPr>
          <a:xfrm rot="1140473">
            <a:off x="3211087" y="5211360"/>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5 Marcador de pie de página"/>
          <p:cNvSpPr txBox="1">
            <a:spLocks/>
          </p:cNvSpPr>
          <p:nvPr/>
        </p:nvSpPr>
        <p:spPr>
          <a:xfrm>
            <a:off x="1071538" y="5286388"/>
            <a:ext cx="3500462" cy="214314"/>
          </a:xfrm>
          <a:prstGeom prst="rect">
            <a:avLst/>
          </a:prstGeom>
        </p:spPr>
        <p:txBody>
          <a:bodyPr anchor="b"/>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ES" sz="1400" b="1" i="1" u="none" strike="noStrike" kern="1200" cap="none" spc="0" normalizeH="0" baseline="0" noProof="0" dirty="0" smtClean="0">
                <a:ln>
                  <a:noFill/>
                </a:ln>
                <a:solidFill>
                  <a:schemeClr val="accent3">
                    <a:lumMod val="50000"/>
                  </a:schemeClr>
                </a:solidFill>
                <a:effectLst/>
                <a:uLnTx/>
                <a:uFillTx/>
                <a:latin typeface="Calibri" pitchFamily="34" charset="0"/>
                <a:hlinkClick r:id="rId3" action="ppaction://hlinkfile"/>
              </a:rPr>
              <a:t>Ver Documento Completo…</a:t>
            </a:r>
            <a:endParaRPr kumimoji="0" lang="es-ES" sz="1400" b="1" i="1" u="none" strike="noStrike" kern="1200" cap="none" spc="0" normalizeH="0" baseline="0" noProof="0" dirty="0">
              <a:ln>
                <a:noFill/>
              </a:ln>
              <a:solidFill>
                <a:schemeClr val="accent3">
                  <a:lumMod val="50000"/>
                </a:schemeClr>
              </a:solidFill>
              <a:effectLst/>
              <a:uLnTx/>
              <a:uFillTx/>
              <a:latin typeface="Calibri" pitchFamily="34" charset="0"/>
            </a:endParaRPr>
          </a:p>
        </p:txBody>
      </p:sp>
      <p:pic>
        <p:nvPicPr>
          <p:cNvPr id="15" name="14 Imagen" descr="incop3.bmp">
            <a:hlinkClick r:id="rId5" action="ppaction://hlinksldjump"/>
          </p:cNvPr>
          <p:cNvPicPr>
            <a:picLocks noChangeAspect="1"/>
          </p:cNvPicPr>
          <p:nvPr/>
        </p:nvPicPr>
        <p:blipFill>
          <a:blip r:embed="rId6"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3" name="12 Grupo"/>
          <p:cNvGrpSpPr/>
          <p:nvPr/>
        </p:nvGrpSpPr>
        <p:grpSpPr>
          <a:xfrm>
            <a:off x="734986" y="6357958"/>
            <a:ext cx="1285884" cy="525466"/>
            <a:chOff x="734986" y="6357958"/>
            <a:chExt cx="1285884" cy="525466"/>
          </a:xfrm>
        </p:grpSpPr>
        <p:sp>
          <p:nvSpPr>
            <p:cNvPr id="14" name="13 Botón de acción: Inicio">
              <a:hlinkClick r:id="rId5"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6" name="15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5"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090618" y="1143008"/>
            <a:ext cx="7839100" cy="6072206"/>
          </a:xfrm>
        </p:spPr>
        <p:txBody>
          <a:bodyPr>
            <a:normAutofit/>
          </a:bodyPr>
          <a:lstStyle/>
          <a:p>
            <a:r>
              <a:rPr lang="es-ES" sz="2400" b="1" i="1" dirty="0" smtClean="0">
                <a:solidFill>
                  <a:schemeClr val="accent3">
                    <a:lumMod val="75000"/>
                  </a:schemeClr>
                </a:solidFill>
                <a:latin typeface="Calibri" pitchFamily="34" charset="0"/>
              </a:rPr>
              <a:t>Historia Institucional</a:t>
            </a:r>
          </a:p>
          <a:p>
            <a:pPr marL="609600" indent="-609600" algn="just">
              <a:lnSpc>
                <a:spcPct val="80000"/>
              </a:lnSpc>
            </a:pPr>
            <a:endParaRPr lang="es-ES" sz="3200" dirty="0" smtClean="0"/>
          </a:p>
          <a:p>
            <a:pPr algn="just">
              <a:lnSpc>
                <a:spcPct val="150000"/>
              </a:lnSpc>
            </a:pPr>
            <a:r>
              <a:rPr lang="es-ES" sz="1800" i="1" dirty="0" smtClean="0">
                <a:solidFill>
                  <a:schemeClr val="tx2">
                    <a:lumMod val="75000"/>
                  </a:schemeClr>
                </a:solidFill>
                <a:latin typeface="Calibri" pitchFamily="34" charset="0"/>
              </a:rPr>
              <a:t>En el año 1953 se crea el Instituto Autónomo del Ferrocarril Eléctrico al Pacífico, cuya misionera la de asumir las funciones del Ministerio de Obras Públicas y Transportes (MOPT) respecto al Muelle de Puntarenas y el ferrocarril. Mediante Ley Nº 4964 del 21 de marzo del año 1972, este Instituto se denominaría Instituto Costarricense de Puertos del Pacífico (INCOP), tomando las funciones de Autoridad Portuaria, con el propósito de suministrar eficientes servicios portuarios y facilidades conexas incluyendo el transporte vía ferrocarril de mercancías y pasajeros.  </a:t>
            </a:r>
            <a:endParaRPr lang="es-ES" sz="1800" i="1" dirty="0">
              <a:solidFill>
                <a:schemeClr val="tx2">
                  <a:lumMod val="75000"/>
                </a:schemeClr>
              </a:solidFill>
              <a:latin typeface="Calibri" pitchFamily="34" charset="0"/>
            </a:endParaRPr>
          </a:p>
        </p:txBody>
      </p:sp>
      <p:cxnSp>
        <p:nvCxnSpPr>
          <p:cNvPr id="7" name="6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4500562" cy="669414"/>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Marco General</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8" name="7 Grupo"/>
          <p:cNvGrpSpPr/>
          <p:nvPr/>
        </p:nvGrpSpPr>
        <p:grpSpPr>
          <a:xfrm>
            <a:off x="734986" y="6357958"/>
            <a:ext cx="1285884" cy="525466"/>
            <a:chOff x="734986" y="6357958"/>
            <a:chExt cx="1285884" cy="525466"/>
          </a:xfrm>
        </p:grpSpPr>
        <p:sp>
          <p:nvSpPr>
            <p:cNvPr id="11" name="10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2" name="11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090618" y="1143008"/>
            <a:ext cx="7839100" cy="6072206"/>
          </a:xfrm>
        </p:spPr>
        <p:txBody>
          <a:bodyPr>
            <a:normAutofit/>
          </a:bodyPr>
          <a:lstStyle/>
          <a:p>
            <a:r>
              <a:rPr lang="es-ES" sz="2400" b="1" i="1" dirty="0" smtClean="0">
                <a:solidFill>
                  <a:schemeClr val="accent3">
                    <a:lumMod val="75000"/>
                  </a:schemeClr>
                </a:solidFill>
                <a:latin typeface="Calibri" pitchFamily="34" charset="0"/>
              </a:rPr>
              <a:t>Historia Institucional</a:t>
            </a:r>
          </a:p>
          <a:p>
            <a:pPr marL="609600" indent="-609600" algn="just">
              <a:lnSpc>
                <a:spcPct val="80000"/>
              </a:lnSpc>
            </a:pPr>
            <a:endParaRPr lang="es-ES" sz="3200" dirty="0" smtClean="0"/>
          </a:p>
          <a:p>
            <a:pPr algn="just">
              <a:lnSpc>
                <a:spcPct val="150000"/>
              </a:lnSpc>
            </a:pPr>
            <a:r>
              <a:rPr lang="es-ES" sz="1800" i="1" dirty="0" smtClean="0">
                <a:solidFill>
                  <a:schemeClr val="tx2">
                    <a:lumMod val="75000"/>
                  </a:schemeClr>
                </a:solidFill>
                <a:latin typeface="Calibri" pitchFamily="34" charset="0"/>
              </a:rPr>
              <a:t>Cinco años después, en agosto del año 1977, el Estado interviene mediante Decreto Ejecutivo tanto en la administración del ferrocarril del Atlántico como en la del Pacífico creando el Instituto Costarricense de Ferrocarriles (INCOFER) y separa las administraciones autónomas portuarias creando la Junta Administrativa para el desarrollo de la Vertiente Atlántica (JAPDEVA) y el Instituto Costarricense de Puertos del Pacífico (INCOP). A partir de este hecho, el INCOP opera como un ente dedicado exclusivamente a los puertos, sin el recargo de los ferrocarriles y se inicia la mejora de las instalaciones y el funcionamiento portuario.</a:t>
            </a:r>
            <a:endParaRPr lang="es-ES" sz="1800" i="1" dirty="0">
              <a:solidFill>
                <a:schemeClr val="tx2">
                  <a:lumMod val="75000"/>
                </a:schemeClr>
              </a:solidFill>
              <a:latin typeface="Calibri" pitchFamily="34" charset="0"/>
            </a:endParaRPr>
          </a:p>
        </p:txBody>
      </p:sp>
      <p:cxnSp>
        <p:nvCxnSpPr>
          <p:cNvPr id="7" name="6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4500562" cy="669414"/>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Marco General</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8" name="7 Grupo"/>
          <p:cNvGrpSpPr/>
          <p:nvPr/>
        </p:nvGrpSpPr>
        <p:grpSpPr>
          <a:xfrm>
            <a:off x="734986" y="6357958"/>
            <a:ext cx="1285884" cy="525466"/>
            <a:chOff x="734986" y="6357958"/>
            <a:chExt cx="1285884" cy="525466"/>
          </a:xfrm>
        </p:grpSpPr>
        <p:sp>
          <p:nvSpPr>
            <p:cNvPr id="11" name="10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2" name="11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hee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357290" y="2643206"/>
            <a:ext cx="6215106" cy="857232"/>
          </a:xfrm>
          <a:prstGeom prst="rect">
            <a:avLst/>
          </a:prstGeom>
        </p:spPr>
        <p:txBody>
          <a:bodyPr anchor="t">
            <a:normAutofit fontScale="85000" lnSpcReduction="10000"/>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Estructura Organizacional</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5" name="4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41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Organigrama Institucional</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grpSp>
        <p:nvGrpSpPr>
          <p:cNvPr id="54" name="53 Grupo"/>
          <p:cNvGrpSpPr/>
          <p:nvPr/>
        </p:nvGrpSpPr>
        <p:grpSpPr>
          <a:xfrm>
            <a:off x="1214478" y="785794"/>
            <a:ext cx="7929522" cy="5444156"/>
            <a:chOff x="1214478" y="785794"/>
            <a:chExt cx="7929522" cy="5444156"/>
          </a:xfrm>
          <a:effectLst>
            <a:outerShdw blurRad="50800" dist="38100" dir="16200000" rotWithShape="0">
              <a:prstClr val="black">
                <a:alpha val="40000"/>
              </a:prstClr>
            </a:outerShdw>
          </a:effectLst>
        </p:grpSpPr>
        <p:cxnSp>
          <p:nvCxnSpPr>
            <p:cNvPr id="43" name="42 Conector recto"/>
            <p:cNvCxnSpPr/>
            <p:nvPr/>
          </p:nvCxnSpPr>
          <p:spPr>
            <a:xfrm>
              <a:off x="2962354" y="1798433"/>
              <a:ext cx="35719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rot="5400000">
              <a:off x="3780914" y="4965973"/>
              <a:ext cx="1044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rot="5400000">
              <a:off x="6806991" y="2224560"/>
              <a:ext cx="972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4325933" y="3787538"/>
              <a:ext cx="857256"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rot="16200000" flipH="1">
              <a:off x="4835181" y="5621455"/>
              <a:ext cx="273715" cy="6326"/>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rot="16200000" flipH="1">
              <a:off x="3539772" y="5621456"/>
              <a:ext cx="273715" cy="6326"/>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4311649" y="5044839"/>
              <a:ext cx="857256"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4844234" y="1481748"/>
              <a:ext cx="194400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rot="5400000">
              <a:off x="3804727" y="3637226"/>
              <a:ext cx="1044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rot="5400000">
              <a:off x="3748534" y="2364809"/>
              <a:ext cx="1188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956367" y="2339730"/>
              <a:ext cx="35640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3669792" y="5482445"/>
              <a:ext cx="1296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a:off x="6169031" y="2069855"/>
              <a:ext cx="2304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36 Conector recto"/>
            <p:cNvCxnSpPr/>
            <p:nvPr/>
          </p:nvCxnSpPr>
          <p:spPr>
            <a:xfrm rot="5400000">
              <a:off x="6026155" y="2212731"/>
              <a:ext cx="285752"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rot="5400000">
              <a:off x="8335985" y="2212731"/>
              <a:ext cx="285752"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rot="5400000">
              <a:off x="3048910" y="2077548"/>
              <a:ext cx="54000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3323898" y="2104730"/>
              <a:ext cx="100800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 name="69 Conector recto"/>
            <p:cNvCxnSpPr/>
            <p:nvPr/>
          </p:nvCxnSpPr>
          <p:spPr>
            <a:xfrm rot="10800000">
              <a:off x="2607458" y="2701681"/>
              <a:ext cx="1728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rot="5400000">
              <a:off x="1566045" y="3737532"/>
              <a:ext cx="2071702"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38" name="37 Multidocumento"/>
            <p:cNvSpPr/>
            <p:nvPr/>
          </p:nvSpPr>
          <p:spPr>
            <a:xfrm>
              <a:off x="3786182" y="1071546"/>
              <a:ext cx="1060704" cy="758952"/>
            </a:xfrm>
            <a:prstGeom prst="flowChartMultidocumen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MX" sz="1100" b="1" dirty="0" smtClean="0">
                  <a:effectLst>
                    <a:outerShdw blurRad="38100" dist="38100" dir="2700000" algn="tl">
                      <a:srgbClr val="000000">
                        <a:alpha val="43137"/>
                      </a:srgbClr>
                    </a:outerShdw>
                  </a:effectLst>
                </a:rPr>
                <a:t>Junta Directiva</a:t>
              </a:r>
              <a:endParaRPr lang="es-ES" sz="1100" b="1" dirty="0">
                <a:effectLst>
                  <a:outerShdw blurRad="38100" dist="38100" dir="2700000" algn="tl">
                    <a:srgbClr val="000000">
                      <a:alpha val="43137"/>
                    </a:srgbClr>
                  </a:outerShdw>
                </a:effectLst>
              </a:endParaRPr>
            </a:p>
          </p:txBody>
        </p:sp>
        <p:sp>
          <p:nvSpPr>
            <p:cNvPr id="40" name="39 Multidocumento"/>
            <p:cNvSpPr/>
            <p:nvPr/>
          </p:nvSpPr>
          <p:spPr>
            <a:xfrm>
              <a:off x="3829045" y="2871783"/>
              <a:ext cx="1060704" cy="758952"/>
            </a:xfrm>
            <a:prstGeom prst="flowChartMultidocumen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MX" sz="1050" b="1" dirty="0" smtClean="0">
                  <a:effectLst>
                    <a:outerShdw blurRad="38100" dist="38100" dir="2700000" algn="tl">
                      <a:srgbClr val="000000">
                        <a:alpha val="43137"/>
                      </a:srgbClr>
                    </a:outerShdw>
                  </a:effectLst>
                </a:rPr>
                <a:t>Presidencia Ejecutiva</a:t>
              </a:r>
              <a:endParaRPr lang="es-ES" sz="1050" b="1" dirty="0">
                <a:effectLst>
                  <a:outerShdw blurRad="38100" dist="38100" dir="2700000" algn="tl">
                    <a:srgbClr val="000000">
                      <a:alpha val="43137"/>
                    </a:srgbClr>
                  </a:outerShdw>
                </a:effectLst>
              </a:endParaRPr>
            </a:p>
          </p:txBody>
        </p:sp>
        <p:sp>
          <p:nvSpPr>
            <p:cNvPr id="41" name="40 Multidocumento"/>
            <p:cNvSpPr/>
            <p:nvPr/>
          </p:nvSpPr>
          <p:spPr>
            <a:xfrm>
              <a:off x="3785503" y="4157667"/>
              <a:ext cx="1060704" cy="758952"/>
            </a:xfrm>
            <a:prstGeom prst="flowChartMultidocumen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MX" sz="1050" b="1" dirty="0" smtClean="0">
                  <a:effectLst>
                    <a:outerShdw blurRad="38100" dist="38100" dir="2700000" algn="tl">
                      <a:srgbClr val="000000">
                        <a:alpha val="43137"/>
                      </a:srgbClr>
                    </a:outerShdw>
                  </a:effectLst>
                </a:rPr>
                <a:t>Gerencia General</a:t>
              </a:r>
              <a:endParaRPr lang="es-ES" sz="1050" b="1" dirty="0">
                <a:effectLst>
                  <a:outerShdw blurRad="38100" dist="38100" dir="2700000" algn="tl">
                    <a:srgbClr val="000000">
                      <a:alpha val="43137"/>
                    </a:srgbClr>
                  </a:outerShdw>
                </a:effectLst>
              </a:endParaRPr>
            </a:p>
          </p:txBody>
        </p:sp>
        <p:sp>
          <p:nvSpPr>
            <p:cNvPr id="46" name="45 Proceso alternativo"/>
            <p:cNvSpPr/>
            <p:nvPr/>
          </p:nvSpPr>
          <p:spPr>
            <a:xfrm>
              <a:off x="5572132" y="2295978"/>
              <a:ext cx="1071570" cy="642942"/>
            </a:xfrm>
            <a:prstGeom prst="flowChartAlternateProcess">
              <a:avLst/>
            </a:prstGeom>
          </p:spPr>
          <p:style>
            <a:lnRef idx="0">
              <a:schemeClr val="accent3"/>
            </a:lnRef>
            <a:fillRef idx="3">
              <a:schemeClr val="accent3"/>
            </a:fillRef>
            <a:effectRef idx="3">
              <a:schemeClr val="accent3"/>
            </a:effectRef>
            <a:fontRef idx="minor">
              <a:schemeClr val="lt1"/>
            </a:fontRef>
          </p:style>
          <p:txBody>
            <a:bodyPr rtlCol="0" anchor="ctr"/>
            <a:lstStyle/>
            <a:p>
              <a:pPr lvl="0" algn="ctr"/>
              <a:endParaRPr lang="es-ES" sz="900" dirty="0" smtClean="0">
                <a:solidFill>
                  <a:schemeClr val="bg1"/>
                </a:solidFill>
                <a:latin typeface="Calibri" pitchFamily="34" charset="0"/>
              </a:endParaRPr>
            </a:p>
            <a:p>
              <a:pPr lvl="0" algn="ctr"/>
              <a:r>
                <a:rPr lang="es-ES" sz="900" b="1" dirty="0" smtClean="0">
                  <a:solidFill>
                    <a:schemeClr val="bg1"/>
                  </a:solidFill>
                  <a:effectLst>
                    <a:outerShdw blurRad="38100" dist="38100" dir="2700000" algn="tl">
                      <a:srgbClr val="000000">
                        <a:alpha val="43137"/>
                      </a:srgbClr>
                    </a:outerShdw>
                  </a:effectLst>
                  <a:latin typeface="Calibri" pitchFamily="34" charset="0"/>
                </a:rPr>
                <a:t>Área</a:t>
              </a:r>
              <a:br>
                <a:rPr lang="es-ES" sz="900" b="1" dirty="0" smtClean="0">
                  <a:solidFill>
                    <a:schemeClr val="bg1"/>
                  </a:solidFill>
                  <a:effectLst>
                    <a:outerShdw blurRad="38100" dist="38100" dir="2700000" algn="tl">
                      <a:srgbClr val="000000">
                        <a:alpha val="43137"/>
                      </a:srgbClr>
                    </a:outerShdw>
                  </a:effectLst>
                  <a:latin typeface="Calibri" pitchFamily="34" charset="0"/>
                </a:rPr>
              </a:br>
              <a:r>
                <a:rPr lang="es-ES" sz="900" b="1" dirty="0" err="1" smtClean="0">
                  <a:solidFill>
                    <a:schemeClr val="bg1"/>
                  </a:solidFill>
                  <a:effectLst>
                    <a:outerShdw blurRad="38100" dist="38100" dir="2700000" algn="tl">
                      <a:srgbClr val="000000">
                        <a:alpha val="43137"/>
                      </a:srgbClr>
                    </a:outerShdw>
                  </a:effectLst>
                  <a:latin typeface="Calibri" pitchFamily="34" charset="0"/>
                </a:rPr>
                <a:t>Adm</a:t>
              </a:r>
              <a:r>
                <a:rPr lang="es-ES" sz="900" b="1" dirty="0" smtClean="0">
                  <a:solidFill>
                    <a:schemeClr val="bg1"/>
                  </a:solidFill>
                  <a:effectLst>
                    <a:outerShdw blurRad="38100" dist="38100" dir="2700000" algn="tl">
                      <a:srgbClr val="000000">
                        <a:alpha val="43137"/>
                      </a:srgbClr>
                    </a:outerShdw>
                  </a:effectLst>
                  <a:latin typeface="Calibri" pitchFamily="34" charset="0"/>
                </a:rPr>
                <a:t> -Financiero</a:t>
              </a:r>
              <a:br>
                <a:rPr lang="es-ES" sz="900" b="1" dirty="0" smtClean="0">
                  <a:solidFill>
                    <a:schemeClr val="bg1"/>
                  </a:solidFill>
                  <a:effectLst>
                    <a:outerShdw blurRad="38100" dist="38100" dir="2700000" algn="tl">
                      <a:srgbClr val="000000">
                        <a:alpha val="43137"/>
                      </a:srgbClr>
                    </a:outerShdw>
                  </a:effectLst>
                  <a:latin typeface="Calibri" pitchFamily="34" charset="0"/>
                </a:rPr>
              </a:br>
              <a:r>
                <a:rPr lang="es-ES" sz="900" b="1" dirty="0" smtClean="0">
                  <a:solidFill>
                    <a:schemeClr val="bg1"/>
                  </a:solidFill>
                  <a:effectLst>
                    <a:outerShdw blurRad="38100" dist="38100" dir="2700000" algn="tl">
                      <a:srgbClr val="000000">
                        <a:alpha val="43137"/>
                      </a:srgbClr>
                    </a:outerShdw>
                  </a:effectLst>
                  <a:latin typeface="Calibri" pitchFamily="34" charset="0"/>
                </a:rPr>
                <a:t>(Lic. Ciencias Económicas)</a:t>
              </a:r>
            </a:p>
            <a:p>
              <a:pPr algn="ctr"/>
              <a:endParaRPr lang="es-ES" sz="900" dirty="0"/>
            </a:p>
          </p:txBody>
        </p:sp>
        <p:sp>
          <p:nvSpPr>
            <p:cNvPr id="47" name="46 Proceso alternativo"/>
            <p:cNvSpPr/>
            <p:nvPr/>
          </p:nvSpPr>
          <p:spPr>
            <a:xfrm>
              <a:off x="6758682" y="2297110"/>
              <a:ext cx="1072800" cy="642942"/>
            </a:xfrm>
            <a:prstGeom prst="flowChartAlternateProcess">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ES" sz="900" b="1" dirty="0" smtClean="0">
                  <a:solidFill>
                    <a:schemeClr val="bg1"/>
                  </a:solidFill>
                  <a:effectLst>
                    <a:outerShdw blurRad="38100" dist="38100" dir="2700000" algn="tl">
                      <a:srgbClr val="000000">
                        <a:alpha val="43137"/>
                      </a:srgbClr>
                    </a:outerShdw>
                  </a:effectLst>
                  <a:latin typeface="Calibri" pitchFamily="34" charset="0"/>
                </a:rPr>
                <a:t>Área</a:t>
              </a:r>
              <a:br>
                <a:rPr lang="es-ES" sz="900" b="1" dirty="0" smtClean="0">
                  <a:solidFill>
                    <a:schemeClr val="bg1"/>
                  </a:solidFill>
                  <a:effectLst>
                    <a:outerShdw blurRad="38100" dist="38100" dir="2700000" algn="tl">
                      <a:srgbClr val="000000">
                        <a:alpha val="43137"/>
                      </a:srgbClr>
                    </a:outerShdw>
                  </a:effectLst>
                  <a:latin typeface="Calibri" pitchFamily="34" charset="0"/>
                </a:rPr>
              </a:br>
              <a:r>
                <a:rPr lang="es-ES" sz="900" b="1" dirty="0" smtClean="0">
                  <a:solidFill>
                    <a:schemeClr val="bg1"/>
                  </a:solidFill>
                  <a:effectLst>
                    <a:outerShdw blurRad="38100" dist="38100" dir="2700000" algn="tl">
                      <a:srgbClr val="000000">
                        <a:alpha val="43137"/>
                      </a:srgbClr>
                    </a:outerShdw>
                  </a:effectLst>
                  <a:latin typeface="Calibri" pitchFamily="34" charset="0"/>
                </a:rPr>
                <a:t>Jurídico</a:t>
              </a:r>
              <a:br>
                <a:rPr lang="es-ES" sz="900" b="1" dirty="0" smtClean="0">
                  <a:solidFill>
                    <a:schemeClr val="bg1"/>
                  </a:solidFill>
                  <a:effectLst>
                    <a:outerShdw blurRad="38100" dist="38100" dir="2700000" algn="tl">
                      <a:srgbClr val="000000">
                        <a:alpha val="43137"/>
                      </a:srgbClr>
                    </a:outerShdw>
                  </a:effectLst>
                  <a:latin typeface="Calibri" pitchFamily="34" charset="0"/>
                </a:rPr>
              </a:br>
              <a:r>
                <a:rPr lang="es-ES" sz="900" b="1" dirty="0" smtClean="0">
                  <a:solidFill>
                    <a:schemeClr val="bg1"/>
                  </a:solidFill>
                  <a:effectLst>
                    <a:outerShdw blurRad="38100" dist="38100" dir="2700000" algn="tl">
                      <a:srgbClr val="000000">
                        <a:alpha val="43137"/>
                      </a:srgbClr>
                    </a:outerShdw>
                  </a:effectLst>
                  <a:latin typeface="Calibri" pitchFamily="34" charset="0"/>
                </a:rPr>
                <a:t>(Lic. Derecho)</a:t>
              </a:r>
              <a:endParaRPr lang="es-ES" sz="900" b="1" dirty="0">
                <a:effectLst>
                  <a:outerShdw blurRad="38100" dist="38100" dir="2700000" algn="tl">
                    <a:srgbClr val="000000">
                      <a:alpha val="43137"/>
                    </a:srgbClr>
                  </a:outerShdw>
                </a:effectLst>
              </a:endParaRPr>
            </a:p>
          </p:txBody>
        </p:sp>
        <p:sp>
          <p:nvSpPr>
            <p:cNvPr id="48" name="47 Proceso alternativo"/>
            <p:cNvSpPr/>
            <p:nvPr/>
          </p:nvSpPr>
          <p:spPr>
            <a:xfrm>
              <a:off x="7945232" y="2297110"/>
              <a:ext cx="1072800" cy="642942"/>
            </a:xfrm>
            <a:prstGeom prst="flowChartAlternateProcess">
              <a:avLst/>
            </a:prstGeom>
          </p:spPr>
          <p:style>
            <a:lnRef idx="0">
              <a:schemeClr val="accent3"/>
            </a:lnRef>
            <a:fillRef idx="3">
              <a:schemeClr val="accent3"/>
            </a:fillRef>
            <a:effectRef idx="3">
              <a:schemeClr val="accent3"/>
            </a:effectRef>
            <a:fontRef idx="minor">
              <a:schemeClr val="lt1"/>
            </a:fontRef>
          </p:style>
          <p:txBody>
            <a:bodyPr rtlCol="0" anchor="ctr"/>
            <a:lstStyle/>
            <a:p>
              <a:pPr lvl="0" algn="ctr"/>
              <a:endParaRPr lang="es-ES" sz="900" dirty="0" smtClean="0">
                <a:solidFill>
                  <a:schemeClr val="bg1"/>
                </a:solidFill>
                <a:latin typeface="Calibri" pitchFamily="34" charset="0"/>
              </a:endParaRPr>
            </a:p>
            <a:p>
              <a:pPr lvl="0" algn="ctr"/>
              <a:r>
                <a:rPr lang="es-ES" sz="900" b="1" dirty="0" smtClean="0">
                  <a:solidFill>
                    <a:schemeClr val="bg1"/>
                  </a:solidFill>
                  <a:effectLst>
                    <a:outerShdw blurRad="38100" dist="38100" dir="2700000" algn="tl">
                      <a:srgbClr val="000000">
                        <a:alpha val="43137"/>
                      </a:srgbClr>
                    </a:outerShdw>
                  </a:effectLst>
                  <a:latin typeface="Calibri" pitchFamily="34" charset="0"/>
                </a:rPr>
                <a:t>Área</a:t>
              </a:r>
              <a:br>
                <a:rPr lang="es-ES" sz="900" b="1" dirty="0" smtClean="0">
                  <a:solidFill>
                    <a:schemeClr val="bg1"/>
                  </a:solidFill>
                  <a:effectLst>
                    <a:outerShdw blurRad="38100" dist="38100" dir="2700000" algn="tl">
                      <a:srgbClr val="000000">
                        <a:alpha val="43137"/>
                      </a:srgbClr>
                    </a:outerShdw>
                  </a:effectLst>
                  <a:latin typeface="Calibri" pitchFamily="34" charset="0"/>
                </a:rPr>
              </a:br>
              <a:r>
                <a:rPr lang="es-ES" sz="900" b="1" dirty="0" smtClean="0">
                  <a:solidFill>
                    <a:schemeClr val="bg1"/>
                  </a:solidFill>
                  <a:effectLst>
                    <a:outerShdw blurRad="38100" dist="38100" dir="2700000" algn="tl">
                      <a:srgbClr val="000000">
                        <a:alpha val="43137"/>
                      </a:srgbClr>
                    </a:outerShdw>
                  </a:effectLst>
                  <a:latin typeface="Calibri" pitchFamily="34" charset="0"/>
                </a:rPr>
                <a:t> Operaciones e Ingeniería</a:t>
              </a:r>
              <a:br>
                <a:rPr lang="es-ES" sz="900" b="1" dirty="0" smtClean="0">
                  <a:solidFill>
                    <a:schemeClr val="bg1"/>
                  </a:solidFill>
                  <a:effectLst>
                    <a:outerShdw blurRad="38100" dist="38100" dir="2700000" algn="tl">
                      <a:srgbClr val="000000">
                        <a:alpha val="43137"/>
                      </a:srgbClr>
                    </a:outerShdw>
                  </a:effectLst>
                  <a:latin typeface="Calibri" pitchFamily="34" charset="0"/>
                </a:rPr>
              </a:br>
              <a:r>
                <a:rPr lang="es-ES" sz="900" b="1" dirty="0" smtClean="0">
                  <a:solidFill>
                    <a:schemeClr val="bg1"/>
                  </a:solidFill>
                  <a:effectLst>
                    <a:outerShdw blurRad="38100" dist="38100" dir="2700000" algn="tl">
                      <a:srgbClr val="000000">
                        <a:alpha val="43137"/>
                      </a:srgbClr>
                    </a:outerShdw>
                  </a:effectLst>
                  <a:latin typeface="Calibri" pitchFamily="34" charset="0"/>
                </a:rPr>
                <a:t>(Ing. Industrial</a:t>
              </a:r>
              <a:r>
                <a:rPr lang="es-ES" sz="800" b="1" dirty="0" smtClean="0">
                  <a:solidFill>
                    <a:schemeClr val="bg1"/>
                  </a:solidFill>
                  <a:effectLst>
                    <a:outerShdw blurRad="38100" dist="38100" dir="2700000" algn="tl">
                      <a:srgbClr val="000000">
                        <a:alpha val="43137"/>
                      </a:srgbClr>
                    </a:outerShdw>
                  </a:effectLst>
                  <a:latin typeface="Calibri" pitchFamily="34" charset="0"/>
                </a:rPr>
                <a:t>)</a:t>
              </a:r>
              <a:endParaRPr lang="es-ES" sz="2000" b="1" dirty="0" smtClean="0">
                <a:solidFill>
                  <a:schemeClr val="bg1"/>
                </a:solidFill>
                <a:effectLst>
                  <a:outerShdw blurRad="38100" dist="38100" dir="2700000" algn="tl">
                    <a:srgbClr val="000000">
                      <a:alpha val="43137"/>
                    </a:srgbClr>
                  </a:outerShdw>
                </a:effectLst>
                <a:latin typeface="Calibri" pitchFamily="34" charset="0"/>
              </a:endParaRPr>
            </a:p>
            <a:p>
              <a:pPr algn="ctr"/>
              <a:endParaRPr lang="es-ES" sz="900" dirty="0"/>
            </a:p>
          </p:txBody>
        </p:sp>
        <p:sp>
          <p:nvSpPr>
            <p:cNvPr id="50" name="49 Cinta perforada"/>
            <p:cNvSpPr/>
            <p:nvPr/>
          </p:nvSpPr>
          <p:spPr>
            <a:xfrm>
              <a:off x="5186367" y="3514725"/>
              <a:ext cx="1071570" cy="500066"/>
            </a:xfrm>
            <a:prstGeom prst="flowChartPunchedTap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MX" sz="900" b="1" dirty="0" smtClean="0">
                  <a:effectLst>
                    <a:outerShdw blurRad="38100" dist="38100" dir="2700000" algn="tl">
                      <a:srgbClr val="000000">
                        <a:alpha val="43137"/>
                      </a:srgbClr>
                    </a:outerShdw>
                  </a:effectLst>
                </a:rPr>
                <a:t>Planificación Institucional</a:t>
              </a:r>
              <a:endParaRPr lang="es-ES" sz="900" b="1" dirty="0">
                <a:effectLst>
                  <a:outerShdw blurRad="38100" dist="38100" dir="2700000" algn="tl">
                    <a:srgbClr val="000000">
                      <a:alpha val="43137"/>
                    </a:srgbClr>
                  </a:outerShdw>
                </a:effectLst>
              </a:endParaRPr>
            </a:p>
          </p:txBody>
        </p:sp>
        <p:sp>
          <p:nvSpPr>
            <p:cNvPr id="52" name="51 Terminador"/>
            <p:cNvSpPr/>
            <p:nvPr/>
          </p:nvSpPr>
          <p:spPr>
            <a:xfrm>
              <a:off x="3229192" y="5776929"/>
              <a:ext cx="914400" cy="444628"/>
            </a:xfrm>
            <a:prstGeom prst="flowChartTerminator">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endParaRPr lang="es-ES" sz="800" b="1" dirty="0" smtClean="0">
                <a:solidFill>
                  <a:schemeClr val="bg1"/>
                </a:solidFill>
                <a:latin typeface="Calibri" pitchFamily="34" charset="0"/>
              </a:endParaRPr>
            </a:p>
            <a:p>
              <a:pPr lvl="0" algn="ctr"/>
              <a:r>
                <a:rPr lang="es-ES" sz="800" b="1" dirty="0" smtClean="0">
                  <a:solidFill>
                    <a:schemeClr val="bg1"/>
                  </a:solidFill>
                  <a:effectLst>
                    <a:outerShdw blurRad="38100" dist="38100" dir="2700000" algn="tl">
                      <a:srgbClr val="000000">
                        <a:alpha val="43137"/>
                      </a:srgbClr>
                    </a:outerShdw>
                  </a:effectLst>
                  <a:latin typeface="Calibri" pitchFamily="34" charset="0"/>
                </a:rPr>
                <a:t>Dirección  Administrativa Financiera</a:t>
              </a:r>
            </a:p>
            <a:p>
              <a:pPr algn="ctr"/>
              <a:endParaRPr lang="es-ES" sz="800" dirty="0"/>
            </a:p>
          </p:txBody>
        </p:sp>
        <p:sp>
          <p:nvSpPr>
            <p:cNvPr id="53" name="52 Terminador"/>
            <p:cNvSpPr/>
            <p:nvPr/>
          </p:nvSpPr>
          <p:spPr>
            <a:xfrm>
              <a:off x="4529590" y="5785322"/>
              <a:ext cx="914400" cy="444628"/>
            </a:xfrm>
            <a:prstGeom prst="flowChartTerminator">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endParaRPr lang="es-ES" sz="800" b="1" dirty="0" smtClean="0">
                <a:solidFill>
                  <a:schemeClr val="bg1"/>
                </a:solidFill>
                <a:effectLst>
                  <a:outerShdw blurRad="38100" dist="38100" dir="2700000" algn="tl">
                    <a:srgbClr val="000000">
                      <a:alpha val="43137"/>
                    </a:srgbClr>
                  </a:outerShdw>
                </a:effectLst>
                <a:latin typeface="Calibri" pitchFamily="34" charset="0"/>
              </a:endParaRPr>
            </a:p>
            <a:p>
              <a:pPr lvl="0" algn="ctr"/>
              <a:r>
                <a:rPr lang="es-ES" sz="800" b="1" dirty="0" smtClean="0">
                  <a:solidFill>
                    <a:schemeClr val="bg1"/>
                  </a:solidFill>
                  <a:effectLst>
                    <a:outerShdw blurRad="38100" dist="38100" dir="2700000" algn="tl">
                      <a:srgbClr val="000000">
                        <a:alpha val="43137"/>
                      </a:srgbClr>
                    </a:outerShdw>
                  </a:effectLst>
                  <a:latin typeface="Calibri" pitchFamily="34" charset="0"/>
                </a:rPr>
                <a:t>Dirección Portuaria</a:t>
              </a:r>
            </a:p>
            <a:p>
              <a:pPr algn="ctr"/>
              <a:endParaRPr lang="es-ES" sz="800" dirty="0"/>
            </a:p>
          </p:txBody>
        </p:sp>
        <p:sp>
          <p:nvSpPr>
            <p:cNvPr id="58" name="57 Preparación"/>
            <p:cNvSpPr/>
            <p:nvPr/>
          </p:nvSpPr>
          <p:spPr>
            <a:xfrm>
              <a:off x="5143504" y="4743685"/>
              <a:ext cx="1428760" cy="612648"/>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endParaRPr lang="es-ES" sz="800" b="1" dirty="0" smtClean="0">
                <a:solidFill>
                  <a:schemeClr val="bg1"/>
                </a:solidFill>
                <a:latin typeface="Arial" pitchFamily="34" charset="0"/>
              </a:endParaRPr>
            </a:p>
            <a:p>
              <a:pPr lvl="0" algn="ctr"/>
              <a:r>
                <a:rPr lang="es-ES" sz="800" b="1" dirty="0" smtClean="0">
                  <a:solidFill>
                    <a:schemeClr val="bg1"/>
                  </a:solidFill>
                  <a:latin typeface="Arial" pitchFamily="34" charset="0"/>
                </a:rPr>
                <a:t>Sub-Gerencia Unidad </a:t>
              </a:r>
              <a:br>
                <a:rPr lang="es-ES" sz="800" b="1" dirty="0" smtClean="0">
                  <a:solidFill>
                    <a:schemeClr val="bg1"/>
                  </a:solidFill>
                  <a:latin typeface="Arial" pitchFamily="34" charset="0"/>
                </a:rPr>
              </a:br>
              <a:r>
                <a:rPr lang="es-ES" sz="800" b="1" dirty="0" smtClean="0">
                  <a:solidFill>
                    <a:schemeClr val="bg1"/>
                  </a:solidFill>
                  <a:latin typeface="Arial" pitchFamily="34" charset="0"/>
                </a:rPr>
                <a:t>Supervisión y Control</a:t>
              </a:r>
              <a:endParaRPr lang="es-ES" b="1" dirty="0" smtClean="0">
                <a:solidFill>
                  <a:schemeClr val="bg1"/>
                </a:solidFill>
                <a:latin typeface="Arial" pitchFamily="34" charset="0"/>
              </a:endParaRPr>
            </a:p>
            <a:p>
              <a:pPr algn="ctr"/>
              <a:endParaRPr lang="es-ES" sz="800" dirty="0"/>
            </a:p>
          </p:txBody>
        </p:sp>
        <p:sp>
          <p:nvSpPr>
            <p:cNvPr id="66" name="65 Cinta perforada"/>
            <p:cNvSpPr/>
            <p:nvPr/>
          </p:nvSpPr>
          <p:spPr>
            <a:xfrm>
              <a:off x="1928794" y="1571612"/>
              <a:ext cx="1071570" cy="500066"/>
            </a:xfrm>
            <a:prstGeom prst="flowChartPunchedTap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MX" sz="900" b="1" dirty="0" smtClean="0">
                  <a:effectLst>
                    <a:outerShdw blurRad="38100" dist="38100" dir="2700000" algn="tl">
                      <a:srgbClr val="000000">
                        <a:alpha val="43137"/>
                      </a:srgbClr>
                    </a:outerShdw>
                  </a:effectLst>
                </a:rPr>
                <a:t>Auditoria</a:t>
              </a:r>
              <a:endParaRPr lang="es-ES" sz="900" b="1" dirty="0">
                <a:effectLst>
                  <a:outerShdw blurRad="38100" dist="38100" dir="2700000" algn="tl">
                    <a:srgbClr val="000000">
                      <a:alpha val="43137"/>
                    </a:srgbClr>
                  </a:outerShdw>
                </a:effectLst>
              </a:endParaRPr>
            </a:p>
          </p:txBody>
        </p:sp>
        <p:sp>
          <p:nvSpPr>
            <p:cNvPr id="67" name="66 Cinta perforada"/>
            <p:cNvSpPr/>
            <p:nvPr/>
          </p:nvSpPr>
          <p:spPr>
            <a:xfrm>
              <a:off x="1928794" y="2143116"/>
              <a:ext cx="1071570" cy="500066"/>
            </a:xfrm>
            <a:prstGeom prst="flowChartPunchedTap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MX" sz="900" b="1" dirty="0" smtClean="0">
                  <a:effectLst>
                    <a:outerShdw blurRad="38100" dist="38100" dir="2700000" algn="tl">
                      <a:srgbClr val="000000">
                        <a:alpha val="43137"/>
                      </a:srgbClr>
                    </a:outerShdw>
                  </a:effectLst>
                </a:rPr>
                <a:t>Asesoría Jurídica</a:t>
              </a:r>
              <a:endParaRPr lang="es-ES" sz="900" b="1" dirty="0">
                <a:effectLst>
                  <a:outerShdw blurRad="38100" dist="38100" dir="2700000" algn="tl">
                    <a:srgbClr val="000000">
                      <a:alpha val="43137"/>
                    </a:srgbClr>
                  </a:outerShdw>
                </a:effectLst>
              </a:endParaRPr>
            </a:p>
          </p:txBody>
        </p:sp>
        <p:sp>
          <p:nvSpPr>
            <p:cNvPr id="72" name="71 Redondear rectángulo de esquina diagonal"/>
            <p:cNvSpPr/>
            <p:nvPr/>
          </p:nvSpPr>
          <p:spPr>
            <a:xfrm>
              <a:off x="6834203" y="1295385"/>
              <a:ext cx="928694" cy="428628"/>
            </a:xfrm>
            <a:prstGeom prst="round2DiagRect">
              <a:avLst/>
            </a:prstGeom>
          </p:spPr>
          <p:style>
            <a:lnRef idx="1">
              <a:schemeClr val="accent3"/>
            </a:lnRef>
            <a:fillRef idx="3">
              <a:schemeClr val="accent3"/>
            </a:fillRef>
            <a:effectRef idx="2">
              <a:schemeClr val="accent3"/>
            </a:effectRef>
            <a:fontRef idx="minor">
              <a:schemeClr val="lt1"/>
            </a:fontRef>
          </p:style>
          <p:txBody>
            <a:bodyPr rtlCol="0" anchor="ctr"/>
            <a:lstStyle/>
            <a:p>
              <a:pPr lvl="0" algn="ctr"/>
              <a:endParaRPr lang="es-ES" sz="800" b="1" dirty="0" smtClean="0">
                <a:solidFill>
                  <a:schemeClr val="bg1"/>
                </a:solidFill>
                <a:latin typeface="Calibri" pitchFamily="34" charset="0"/>
              </a:endParaRPr>
            </a:p>
            <a:p>
              <a:pPr lvl="0" algn="ctr"/>
              <a:r>
                <a:rPr lang="es-ES" sz="800" b="1" dirty="0" smtClean="0">
                  <a:solidFill>
                    <a:schemeClr val="bg1"/>
                  </a:solidFill>
                  <a:latin typeface="Calibri" pitchFamily="34" charset="0"/>
                </a:rPr>
                <a:t>SECRETARIA FISCALIZADORA CONCESIONES</a:t>
              </a:r>
              <a:endParaRPr lang="es-ES" sz="800" dirty="0" smtClean="0">
                <a:solidFill>
                  <a:schemeClr val="bg1"/>
                </a:solidFill>
                <a:latin typeface="Calibri" pitchFamily="34" charset="0"/>
              </a:endParaRPr>
            </a:p>
            <a:p>
              <a:pPr algn="ctr"/>
              <a:endParaRPr lang="es-ES" sz="800" dirty="0"/>
            </a:p>
          </p:txBody>
        </p:sp>
        <p:sp>
          <p:nvSpPr>
            <p:cNvPr id="73" name="72 Terminador"/>
            <p:cNvSpPr/>
            <p:nvPr/>
          </p:nvSpPr>
          <p:spPr>
            <a:xfrm>
              <a:off x="2143108" y="4786322"/>
              <a:ext cx="914400" cy="444628"/>
            </a:xfrm>
            <a:prstGeom prst="flowChartTerminator">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r>
                <a:rPr lang="es-ES" sz="800" b="1" dirty="0" smtClean="0">
                  <a:solidFill>
                    <a:schemeClr val="bg1"/>
                  </a:solidFill>
                  <a:effectLst>
                    <a:outerShdw blurRad="38100" dist="38100" dir="2700000" algn="tl">
                      <a:srgbClr val="000000">
                        <a:alpha val="43137"/>
                      </a:srgbClr>
                    </a:outerShdw>
                  </a:effectLst>
                  <a:latin typeface="Calibri" pitchFamily="34" charset="0"/>
                </a:rPr>
                <a:t>Junta Promotora</a:t>
              </a:r>
              <a:endParaRPr lang="es-ES" sz="800" dirty="0"/>
            </a:p>
          </p:txBody>
        </p:sp>
        <p:cxnSp>
          <p:nvCxnSpPr>
            <p:cNvPr id="44" name="43 Conector recto"/>
            <p:cNvCxnSpPr/>
            <p:nvPr/>
          </p:nvCxnSpPr>
          <p:spPr>
            <a:xfrm>
              <a:off x="1214478" y="785794"/>
              <a:ext cx="7929522" cy="1588"/>
            </a:xfrm>
            <a:prstGeom prst="line">
              <a:avLst/>
            </a:prstGeom>
          </p:spPr>
          <p:style>
            <a:lnRef idx="3">
              <a:schemeClr val="accent3"/>
            </a:lnRef>
            <a:fillRef idx="0">
              <a:schemeClr val="accent3"/>
            </a:fillRef>
            <a:effectRef idx="2">
              <a:schemeClr val="accent3"/>
            </a:effectRef>
            <a:fontRef idx="minor">
              <a:schemeClr val="tx1"/>
            </a:fontRef>
          </p:style>
        </p:cxnSp>
      </p:grpSp>
      <p:sp>
        <p:nvSpPr>
          <p:cNvPr id="61"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65" name="64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55" name="54 Grupo"/>
          <p:cNvGrpSpPr/>
          <p:nvPr/>
        </p:nvGrpSpPr>
        <p:grpSpPr>
          <a:xfrm>
            <a:off x="734986" y="6357958"/>
            <a:ext cx="1285884" cy="525466"/>
            <a:chOff x="734986" y="6357958"/>
            <a:chExt cx="1285884" cy="525466"/>
          </a:xfrm>
        </p:grpSpPr>
        <p:sp>
          <p:nvSpPr>
            <p:cNvPr id="68" name="67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69" name="68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advClick="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4"/>
                                        </p:tgtEl>
                                        <p:attrNameLst>
                                          <p:attrName>style.visibility</p:attrName>
                                        </p:attrNameLst>
                                      </p:cBhvr>
                                      <p:to>
                                        <p:strVal val="visible"/>
                                      </p:to>
                                    </p:set>
                                    <p:anim calcmode="lin" valueType="num">
                                      <p:cBhvr>
                                        <p:cTn id="7" dur="1000" fill="hold"/>
                                        <p:tgtEl>
                                          <p:spTgt spid="54"/>
                                        </p:tgtEl>
                                        <p:attrNameLst>
                                          <p:attrName>ppt_w</p:attrName>
                                        </p:attrNameLst>
                                      </p:cBhvr>
                                      <p:tavLst>
                                        <p:tav tm="0">
                                          <p:val>
                                            <p:fltVal val="0"/>
                                          </p:val>
                                        </p:tav>
                                        <p:tav tm="100000">
                                          <p:val>
                                            <p:strVal val="#ppt_w"/>
                                          </p:val>
                                        </p:tav>
                                      </p:tavLst>
                                    </p:anim>
                                    <p:anim calcmode="lin" valueType="num">
                                      <p:cBhvr>
                                        <p:cTn id="8" dur="1000" fill="hold"/>
                                        <p:tgtEl>
                                          <p:spTgt spid="54"/>
                                        </p:tgtEl>
                                        <p:attrNameLst>
                                          <p:attrName>ppt_h</p:attrName>
                                        </p:attrNameLst>
                                      </p:cBhvr>
                                      <p:tavLst>
                                        <p:tav tm="0">
                                          <p:val>
                                            <p:fltVal val="0"/>
                                          </p:val>
                                        </p:tav>
                                        <p:tav tm="100000">
                                          <p:val>
                                            <p:strVal val="#ppt_h"/>
                                          </p:val>
                                        </p:tav>
                                      </p:tavLst>
                                    </p:anim>
                                    <p:anim calcmode="lin" valueType="num">
                                      <p:cBhvr>
                                        <p:cTn id="9" dur="1000" fill="hold"/>
                                        <p:tgtEl>
                                          <p:spTgt spid="54"/>
                                        </p:tgtEl>
                                        <p:attrNameLst>
                                          <p:attrName>style.rotation</p:attrName>
                                        </p:attrNameLst>
                                      </p:cBhvr>
                                      <p:tavLst>
                                        <p:tav tm="0">
                                          <p:val>
                                            <p:fltVal val="90"/>
                                          </p:val>
                                        </p:tav>
                                        <p:tav tm="100000">
                                          <p:val>
                                            <p:fltVal val="0"/>
                                          </p:val>
                                        </p:tav>
                                      </p:tavLst>
                                    </p:anim>
                                    <p:animEffect transition="in" filter="fade">
                                      <p:cBhvr>
                                        <p:cTn id="10"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Estructura Organizativa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8" name="7 Conector recto"/>
          <p:cNvCxnSpPr/>
          <p:nvPr/>
        </p:nvCxnSpPr>
        <p:spPr>
          <a:xfrm>
            <a:off x="1214478" y="785794"/>
            <a:ext cx="7929522" cy="1588"/>
          </a:xfrm>
          <a:prstGeom prst="line">
            <a:avLst/>
          </a:prstGeom>
        </p:spPr>
        <p:style>
          <a:lnRef idx="3">
            <a:schemeClr val="accent3"/>
          </a:lnRef>
          <a:fillRef idx="0">
            <a:schemeClr val="accent3"/>
          </a:fillRef>
          <a:effectRef idx="2">
            <a:schemeClr val="accent3"/>
          </a:effectRef>
          <a:fontRef idx="minor">
            <a:schemeClr val="tx1"/>
          </a:fontRef>
        </p:style>
      </p:cxnSp>
      <p:sp>
        <p:nvSpPr>
          <p:cNvPr id="9"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sp>
        <p:nvSpPr>
          <p:cNvPr id="12" name="11 Rectángulo"/>
          <p:cNvSpPr/>
          <p:nvPr/>
        </p:nvSpPr>
        <p:spPr>
          <a:xfrm>
            <a:off x="1214414" y="1014788"/>
            <a:ext cx="7429552" cy="1107996"/>
          </a:xfrm>
          <a:prstGeom prst="rect">
            <a:avLst/>
          </a:prstGeom>
        </p:spPr>
        <p:txBody>
          <a:bodyPr wrap="square">
            <a:spAutoFit/>
          </a:bodyPr>
          <a:lstStyle/>
          <a:p>
            <a:r>
              <a:rPr lang="es-ES" sz="2400" b="1" i="1" dirty="0" smtClean="0">
                <a:solidFill>
                  <a:schemeClr val="accent3">
                    <a:lumMod val="75000"/>
                  </a:schemeClr>
                </a:solidFill>
                <a:latin typeface="Calibri" pitchFamily="34" charset="0"/>
              </a:rPr>
              <a:t>Clasificación de Puestos</a:t>
            </a:r>
          </a:p>
          <a:p>
            <a:endParaRPr lang="es-ES" sz="2400" b="1" i="1" dirty="0" smtClean="0">
              <a:solidFill>
                <a:schemeClr val="tx2">
                  <a:lumMod val="20000"/>
                  <a:lumOff val="80000"/>
                </a:schemeClr>
              </a:solidFill>
              <a:latin typeface="Calibri" pitchFamily="34" charset="0"/>
            </a:endParaRPr>
          </a:p>
          <a:p>
            <a:endParaRPr lang="es-ES" i="1" dirty="0" smtClean="0">
              <a:solidFill>
                <a:schemeClr val="tx2">
                  <a:shade val="30000"/>
                  <a:satMod val="150000"/>
                </a:schemeClr>
              </a:solidFill>
            </a:endParaRPr>
          </a:p>
        </p:txBody>
      </p:sp>
      <p:graphicFrame>
        <p:nvGraphicFramePr>
          <p:cNvPr id="13" name="12 Tabla"/>
          <p:cNvGraphicFramePr>
            <a:graphicFrameLocks noGrp="1"/>
          </p:cNvGraphicFramePr>
          <p:nvPr/>
        </p:nvGraphicFramePr>
        <p:xfrm>
          <a:off x="2485769" y="2000240"/>
          <a:ext cx="3872181" cy="2595880"/>
        </p:xfrm>
        <a:graphic>
          <a:graphicData uri="http://schemas.openxmlformats.org/drawingml/2006/table">
            <a:tbl>
              <a:tblPr firstRow="1" bandRow="1">
                <a:tableStyleId>{F5AB1C69-6EDB-4FF4-983F-18BD219EF322}</a:tableStyleId>
              </a:tblPr>
              <a:tblGrid>
                <a:gridCol w="2085021"/>
                <a:gridCol w="1787160"/>
              </a:tblGrid>
              <a:tr h="370840">
                <a:tc>
                  <a:txBody>
                    <a:bodyPr/>
                    <a:lstStyle/>
                    <a:p>
                      <a:r>
                        <a:rPr lang="es-ES" dirty="0" smtClean="0"/>
                        <a:t>Descripción</a:t>
                      </a:r>
                      <a:endParaRPr lang="es-ES" dirty="0"/>
                    </a:p>
                  </a:txBody>
                  <a:tcPr/>
                </a:tc>
                <a:tc>
                  <a:txBody>
                    <a:bodyPr/>
                    <a:lstStyle/>
                    <a:p>
                      <a:r>
                        <a:rPr lang="es-ES" dirty="0" smtClean="0"/>
                        <a:t>Cantidad</a:t>
                      </a:r>
                      <a:endParaRPr lang="es-ES" dirty="0"/>
                    </a:p>
                  </a:txBody>
                  <a:tcPr/>
                </a:tc>
              </a:tr>
              <a:tr h="370840">
                <a:tc>
                  <a:txBody>
                    <a:bodyPr/>
                    <a:lstStyle/>
                    <a:p>
                      <a:r>
                        <a:rPr lang="es-ES" dirty="0" smtClean="0"/>
                        <a:t>Nivel Superior</a:t>
                      </a:r>
                      <a:endParaRPr lang="es-ES" dirty="0"/>
                    </a:p>
                  </a:txBody>
                  <a:tcPr/>
                </a:tc>
                <a:tc>
                  <a:txBody>
                    <a:bodyPr/>
                    <a:lstStyle/>
                    <a:p>
                      <a:r>
                        <a:rPr lang="es-ES" dirty="0" smtClean="0"/>
                        <a:t>5</a:t>
                      </a:r>
                      <a:endParaRPr lang="es-ES" dirty="0"/>
                    </a:p>
                  </a:txBody>
                  <a:tcPr/>
                </a:tc>
              </a:tr>
              <a:tr h="370840">
                <a:tc>
                  <a:txBody>
                    <a:bodyPr/>
                    <a:lstStyle/>
                    <a:p>
                      <a:r>
                        <a:rPr lang="es-ES" dirty="0" smtClean="0"/>
                        <a:t>Nivel</a:t>
                      </a:r>
                      <a:r>
                        <a:rPr lang="es-ES" baseline="0" dirty="0" smtClean="0"/>
                        <a:t> Ejecutivo</a:t>
                      </a:r>
                      <a:endParaRPr lang="es-ES" dirty="0"/>
                    </a:p>
                  </a:txBody>
                  <a:tcPr/>
                </a:tc>
                <a:tc>
                  <a:txBody>
                    <a:bodyPr/>
                    <a:lstStyle/>
                    <a:p>
                      <a:r>
                        <a:rPr lang="es-ES" dirty="0" smtClean="0"/>
                        <a:t>2</a:t>
                      </a:r>
                      <a:endParaRPr lang="es-ES" dirty="0"/>
                    </a:p>
                  </a:txBody>
                  <a:tcPr/>
                </a:tc>
              </a:tr>
              <a:tr h="370840">
                <a:tc>
                  <a:txBody>
                    <a:bodyPr/>
                    <a:lstStyle/>
                    <a:p>
                      <a:r>
                        <a:rPr lang="es-ES" dirty="0" smtClean="0"/>
                        <a:t>Nivel Profesional</a:t>
                      </a:r>
                      <a:endParaRPr lang="es-ES" dirty="0"/>
                    </a:p>
                  </a:txBody>
                  <a:tcPr/>
                </a:tc>
                <a:tc>
                  <a:txBody>
                    <a:bodyPr/>
                    <a:lstStyle/>
                    <a:p>
                      <a:r>
                        <a:rPr lang="es-ES" dirty="0" smtClean="0"/>
                        <a:t>31</a:t>
                      </a:r>
                      <a:endParaRPr lang="es-ES" dirty="0"/>
                    </a:p>
                  </a:txBody>
                  <a:tcPr/>
                </a:tc>
              </a:tr>
              <a:tr h="370840">
                <a:tc>
                  <a:txBody>
                    <a:bodyPr/>
                    <a:lstStyle/>
                    <a:p>
                      <a:r>
                        <a:rPr lang="es-ES" dirty="0" smtClean="0"/>
                        <a:t>Nivel Técnico</a:t>
                      </a:r>
                      <a:endParaRPr lang="es-ES" dirty="0"/>
                    </a:p>
                  </a:txBody>
                  <a:tcPr/>
                </a:tc>
                <a:tc>
                  <a:txBody>
                    <a:bodyPr/>
                    <a:lstStyle/>
                    <a:p>
                      <a:r>
                        <a:rPr lang="es-ES" dirty="0" smtClean="0"/>
                        <a:t>24</a:t>
                      </a:r>
                      <a:endParaRPr lang="es-ES" dirty="0"/>
                    </a:p>
                  </a:txBody>
                  <a:tcPr/>
                </a:tc>
              </a:tr>
              <a:tr h="370840">
                <a:tc>
                  <a:txBody>
                    <a:bodyPr/>
                    <a:lstStyle/>
                    <a:p>
                      <a:r>
                        <a:rPr lang="es-ES" dirty="0" smtClean="0"/>
                        <a:t>Nivel Servicios</a:t>
                      </a:r>
                      <a:endParaRPr lang="es-ES" dirty="0"/>
                    </a:p>
                  </a:txBody>
                  <a:tcPr/>
                </a:tc>
                <a:tc>
                  <a:txBody>
                    <a:bodyPr/>
                    <a:lstStyle/>
                    <a:p>
                      <a:r>
                        <a:rPr lang="es-ES" dirty="0" smtClean="0"/>
                        <a:t>11</a:t>
                      </a:r>
                      <a:endParaRPr lang="es-ES" dirty="0"/>
                    </a:p>
                  </a:txBody>
                  <a:tcPr/>
                </a:tc>
              </a:tr>
              <a:tr h="370840">
                <a:tc>
                  <a:txBody>
                    <a:bodyPr/>
                    <a:lstStyle/>
                    <a:p>
                      <a:r>
                        <a:rPr lang="es-ES" b="1" dirty="0" smtClean="0"/>
                        <a:t>Totales</a:t>
                      </a:r>
                      <a:endParaRPr lang="es-ES" b="1" dirty="0"/>
                    </a:p>
                  </a:txBody>
                  <a:tcPr/>
                </a:tc>
                <a:tc>
                  <a:txBody>
                    <a:bodyPr/>
                    <a:lstStyle/>
                    <a:p>
                      <a:r>
                        <a:rPr lang="es-ES" b="1" dirty="0" smtClean="0"/>
                        <a:t>73</a:t>
                      </a:r>
                      <a:endParaRPr lang="es-ES" b="1" dirty="0"/>
                    </a:p>
                  </a:txBody>
                  <a:tcPr/>
                </a:tc>
              </a:tr>
            </a:tbl>
          </a:graphicData>
        </a:graphic>
      </p:graphicFrame>
      <p:pic>
        <p:nvPicPr>
          <p:cNvPr id="17" name="16 Imagen" descr="NOTEPAD.PNG">
            <a:hlinkClick r:id="rId3" action="ppaction://hlinkfile"/>
          </p:cNvPr>
          <p:cNvPicPr>
            <a:picLocks noChangeAspect="1"/>
          </p:cNvPicPr>
          <p:nvPr/>
        </p:nvPicPr>
        <p:blipFill>
          <a:blip r:embed="rId4"/>
          <a:stretch>
            <a:fillRect/>
          </a:stretch>
        </p:blipFill>
        <p:spPr>
          <a:xfrm rot="1140473">
            <a:off x="6568674" y="4639855"/>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5 Marcador de pie de página"/>
          <p:cNvSpPr txBox="1">
            <a:spLocks/>
          </p:cNvSpPr>
          <p:nvPr/>
        </p:nvSpPr>
        <p:spPr>
          <a:xfrm>
            <a:off x="4000496" y="4500570"/>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3" action="ppaction://hlinkfile"/>
              </a:rPr>
              <a:t>Ver Distribución de Puestos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pic>
        <p:nvPicPr>
          <p:cNvPr id="10" name="9 Imagen" descr="incop3.bmp">
            <a:hlinkClick r:id="rId5" action="ppaction://hlinksldjump"/>
          </p:cNvPr>
          <p:cNvPicPr>
            <a:picLocks noChangeAspect="1"/>
          </p:cNvPicPr>
          <p:nvPr/>
        </p:nvPicPr>
        <p:blipFill>
          <a:blip r:embed="rId6"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1" name="10 Grupo"/>
          <p:cNvGrpSpPr/>
          <p:nvPr/>
        </p:nvGrpSpPr>
        <p:grpSpPr>
          <a:xfrm>
            <a:off x="734986" y="6357958"/>
            <a:ext cx="1285884" cy="525466"/>
            <a:chOff x="734986" y="6357958"/>
            <a:chExt cx="1285884" cy="525466"/>
          </a:xfrm>
        </p:grpSpPr>
        <p:sp>
          <p:nvSpPr>
            <p:cNvPr id="14" name="13 Botón de acción: Inicio">
              <a:hlinkClick r:id="rId5"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5" name="14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5"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push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357290" y="2643206"/>
            <a:ext cx="6215106" cy="857232"/>
          </a:xfrm>
          <a:prstGeom prst="rect">
            <a:avLst/>
          </a:prstGeom>
        </p:spPr>
        <p:txBody>
          <a:bodyPr anchor="t">
            <a:normAutofit/>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Resultados del 2007</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5" name="4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090618" y="1143008"/>
            <a:ext cx="7839100" cy="6072206"/>
          </a:xfrm>
        </p:spPr>
        <p:txBody>
          <a:bodyPr>
            <a:normAutofit/>
          </a:bodyPr>
          <a:lstStyle/>
          <a:p>
            <a:r>
              <a:rPr lang="es-ES" sz="1800" dirty="0" smtClean="0">
                <a:latin typeface="Calibri" pitchFamily="34" charset="0"/>
              </a:rPr>
              <a:t>La Institución contó con un presupuesto para el año 2007 </a:t>
            </a:r>
            <a:r>
              <a:rPr lang="es-ES" sz="1800" b="1" i="1" dirty="0" smtClean="0">
                <a:latin typeface="Calibri" pitchFamily="34" charset="0"/>
              </a:rPr>
              <a:t>de ¢5.088.979.451,75 </a:t>
            </a:r>
            <a:r>
              <a:rPr lang="es-ES" sz="1800" dirty="0" smtClean="0">
                <a:latin typeface="Calibri" pitchFamily="34" charset="0"/>
              </a:rPr>
              <a:t>y se finalizó el año con un total de </a:t>
            </a:r>
            <a:r>
              <a:rPr lang="es-ES" sz="1800" b="1" i="1" dirty="0" smtClean="0">
                <a:latin typeface="Calibri" pitchFamily="34" charset="0"/>
              </a:rPr>
              <a:t>¢ 3.203.458.711,20 </a:t>
            </a:r>
            <a:r>
              <a:rPr lang="es-ES" sz="1800" dirty="0" smtClean="0">
                <a:latin typeface="Calibri" pitchFamily="34" charset="0"/>
              </a:rPr>
              <a:t>de egresos acumulados al 31 de Diciembre.</a:t>
            </a:r>
          </a:p>
          <a:p>
            <a:r>
              <a:rPr lang="es-ES" sz="1800" dirty="0" smtClean="0">
                <a:latin typeface="Calibri" pitchFamily="34" charset="0"/>
              </a:rPr>
              <a:t> </a:t>
            </a:r>
          </a:p>
          <a:p>
            <a:pPr marL="370332" lvl="0" indent="-342900">
              <a:buFont typeface="+mj-lt"/>
              <a:buAutoNum type="arabicPeriod"/>
            </a:pPr>
            <a:r>
              <a:rPr lang="es-ES" sz="1800" dirty="0" smtClean="0">
                <a:latin typeface="Calibri" pitchFamily="34" charset="0"/>
              </a:rPr>
              <a:t>Total de Egresos Programa 1: </a:t>
            </a:r>
            <a:r>
              <a:rPr lang="es-ES" sz="1800" b="1" i="1" dirty="0" smtClean="0">
                <a:latin typeface="Calibri" pitchFamily="34" charset="0"/>
              </a:rPr>
              <a:t>¢ 1.988.738.098,75</a:t>
            </a:r>
            <a:endParaRPr lang="es-ES" sz="1800" dirty="0" smtClean="0">
              <a:latin typeface="Calibri" pitchFamily="34" charset="0"/>
            </a:endParaRPr>
          </a:p>
          <a:p>
            <a:pPr marL="370332" lvl="0" indent="-342900">
              <a:buFont typeface="+mj-lt"/>
              <a:buAutoNum type="arabicPeriod"/>
            </a:pPr>
            <a:r>
              <a:rPr lang="es-ES" sz="1800" dirty="0" smtClean="0">
                <a:latin typeface="Calibri" pitchFamily="34" charset="0"/>
              </a:rPr>
              <a:t>Total de Egresos Programa 2: </a:t>
            </a:r>
            <a:r>
              <a:rPr lang="es-ES" sz="1800" b="1" i="1" dirty="0" smtClean="0">
                <a:latin typeface="Calibri" pitchFamily="34" charset="0"/>
              </a:rPr>
              <a:t>¢ 47.855.955,22</a:t>
            </a:r>
            <a:endParaRPr lang="es-ES" sz="1800" dirty="0" smtClean="0">
              <a:latin typeface="Calibri" pitchFamily="34" charset="0"/>
            </a:endParaRPr>
          </a:p>
          <a:p>
            <a:pPr marL="370332" lvl="0" indent="-342900">
              <a:buFont typeface="+mj-lt"/>
              <a:buAutoNum type="arabicPeriod"/>
            </a:pPr>
            <a:r>
              <a:rPr lang="es-ES" sz="1800" dirty="0" smtClean="0">
                <a:latin typeface="Calibri" pitchFamily="34" charset="0"/>
              </a:rPr>
              <a:t>Total de Egresos Programa 3: </a:t>
            </a:r>
            <a:r>
              <a:rPr lang="es-ES" sz="1800" b="1" i="1" dirty="0" smtClean="0">
                <a:latin typeface="Calibri" pitchFamily="34" charset="0"/>
              </a:rPr>
              <a:t>¢ 847.201.225,26</a:t>
            </a:r>
          </a:p>
          <a:p>
            <a:pPr marL="370332" lvl="0" indent="-342900">
              <a:buFont typeface="+mj-lt"/>
              <a:buAutoNum type="arabicPeriod"/>
            </a:pPr>
            <a:r>
              <a:rPr lang="es-ES" sz="1800" dirty="0" smtClean="0">
                <a:latin typeface="Calibri" pitchFamily="34" charset="0"/>
              </a:rPr>
              <a:t>Total de Egresos Programa 4: </a:t>
            </a:r>
            <a:r>
              <a:rPr lang="es-ES" sz="1800" b="1" i="1" dirty="0" smtClean="0">
                <a:latin typeface="Calibri" pitchFamily="34" charset="0"/>
              </a:rPr>
              <a:t>¢ 319.663.431,97</a:t>
            </a:r>
            <a:endParaRPr lang="es-ES" sz="1800" dirty="0" smtClean="0">
              <a:latin typeface="Calibri" pitchFamily="34" charset="0"/>
            </a:endParaRPr>
          </a:p>
          <a:p>
            <a:r>
              <a:rPr lang="es-ES" sz="1800" dirty="0" smtClean="0">
                <a:latin typeface="Calibri" pitchFamily="34" charset="0"/>
              </a:rPr>
              <a:t> </a:t>
            </a:r>
          </a:p>
          <a:p>
            <a:r>
              <a:rPr lang="es-ES" sz="1800" dirty="0" smtClean="0">
                <a:latin typeface="Calibri" pitchFamily="34" charset="0"/>
              </a:rPr>
              <a:t>Según los resultados observados anteriormente el INCOP ha cumplido en su mayoría a totalidad con los objetivos planteados para el año 2007.</a:t>
            </a:r>
            <a:endParaRPr lang="es-ES" sz="1800" dirty="0">
              <a:latin typeface="Calibri" pitchFamily="34" charset="0"/>
            </a:endParaRPr>
          </a:p>
        </p:txBody>
      </p:sp>
      <p:cxnSp>
        <p:nvCxnSpPr>
          <p:cNvPr id="7" name="6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6000760" cy="669414"/>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Informe de Resultados Año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sp>
        <p:nvSpPr>
          <p:cNvPr id="9" name="5 Marcador de pie de página"/>
          <p:cNvSpPr txBox="1">
            <a:spLocks/>
          </p:cNvSpPr>
          <p:nvPr/>
        </p:nvSpPr>
        <p:spPr>
          <a:xfrm>
            <a:off x="5786446" y="4714884"/>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2" action="ppaction://hlinkfile"/>
              </a:rPr>
              <a:t>Ver Detalle Completo</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8" name="7 Grupo"/>
          <p:cNvGrpSpPr/>
          <p:nvPr/>
        </p:nvGrpSpPr>
        <p:grpSpPr>
          <a:xfrm>
            <a:off x="734986" y="6357958"/>
            <a:ext cx="1285884" cy="525466"/>
            <a:chOff x="734986" y="6357958"/>
            <a:chExt cx="1285884" cy="525466"/>
          </a:xfrm>
        </p:grpSpPr>
        <p:sp>
          <p:nvSpPr>
            <p:cNvPr id="12" name="11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3" name="12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Gráfico"/>
          <p:cNvGraphicFramePr/>
          <p:nvPr/>
        </p:nvGraphicFramePr>
        <p:xfrm>
          <a:off x="1285852" y="1643050"/>
          <a:ext cx="7643834" cy="4429156"/>
        </p:xfrm>
        <a:graphic>
          <a:graphicData uri="http://schemas.openxmlformats.org/drawingml/2006/chart">
            <c:chart xmlns:c="http://schemas.openxmlformats.org/drawingml/2006/chart" xmlns:r="http://schemas.openxmlformats.org/officeDocument/2006/relationships" r:id="rId2"/>
          </a:graphicData>
        </a:graphic>
      </p:graphicFrame>
      <p:sp>
        <p:nvSpPr>
          <p:cNvPr id="5" name="4 Rectángulo"/>
          <p:cNvSpPr/>
          <p:nvPr/>
        </p:nvSpPr>
        <p:spPr>
          <a:xfrm>
            <a:off x="1143008" y="142852"/>
            <a:ext cx="7858148" cy="669414"/>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Gráfica Distribución Ejecución del Presupuesto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6" name="5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grpSp>
        <p:nvGrpSpPr>
          <p:cNvPr id="7" name="6 Grupo"/>
          <p:cNvGrpSpPr/>
          <p:nvPr/>
        </p:nvGrpSpPr>
        <p:grpSpPr>
          <a:xfrm>
            <a:off x="734986" y="6357958"/>
            <a:ext cx="1285884" cy="525466"/>
            <a:chOff x="734986" y="6357958"/>
            <a:chExt cx="1285884" cy="525466"/>
          </a:xfrm>
        </p:grpSpPr>
        <p:sp>
          <p:nvSpPr>
            <p:cNvPr id="8" name="7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9" name="8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357290" y="2643206"/>
            <a:ext cx="7429552" cy="2143116"/>
          </a:xfrm>
          <a:prstGeom prst="rect">
            <a:avLst/>
          </a:prstGeom>
        </p:spPr>
        <p:txBody>
          <a:bodyPr anchor="t">
            <a:normAutofit/>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Infraestructura Portuaria </a:t>
            </a:r>
          </a:p>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del Pacífico</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5" name="4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05"/>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 calcmode="lin" valueType="num">
                                      <p:cBhvr>
                                        <p:cTn id="9" dur="500" fill="hold"/>
                                        <p:tgtEl>
                                          <p:spTgt spid="5"/>
                                        </p:tgtEl>
                                        <p:attrNameLst>
                                          <p:attrName>ppt_x</p:attrName>
                                        </p:attrNameLst>
                                      </p:cBhvr>
                                      <p:tavLst>
                                        <p:tav tm="0">
                                          <p:val>
                                            <p:strVal val="#ppt_x-.2"/>
                                          </p:val>
                                        </p:tav>
                                        <p:tav tm="100000">
                                          <p:val>
                                            <p:strVal val="#ppt_x"/>
                                          </p:val>
                                        </p:tav>
                                      </p:tavLst>
                                    </p:anim>
                                    <p:anim calcmode="lin" valueType="num">
                                      <p:cBhvr>
                                        <p:cTn id="10" dur="500" fill="hold"/>
                                        <p:tgtEl>
                                          <p:spTgt spid="5"/>
                                        </p:tgtEl>
                                        <p:attrNameLst>
                                          <p:attrName>ppt_y</p:attrName>
                                        </p:attrNameLst>
                                      </p:cBhvr>
                                      <p:tavLst>
                                        <p:tav tm="0">
                                          <p:val>
                                            <p:strVal val="#ppt_y"/>
                                          </p:val>
                                        </p:tav>
                                        <p:tav tm="100000">
                                          <p:val>
                                            <p:strVal val="#ppt_y"/>
                                          </p:val>
                                        </p:tav>
                                      </p:tavLst>
                                    </p:anim>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uertoCaldera.jpg"/>
          <p:cNvPicPr>
            <a:picLocks noChangeAspect="1"/>
          </p:cNvPicPr>
          <p:nvPr/>
        </p:nvPicPr>
        <p:blipFill>
          <a:blip r:embed="rId2"/>
          <a:stretch>
            <a:fillRect/>
          </a:stretch>
        </p:blipFill>
        <p:spPr>
          <a:xfrm>
            <a:off x="1071538" y="-857280"/>
            <a:ext cx="3871285" cy="2357454"/>
          </a:xfrm>
          <a:prstGeom prst="flowChartAlternateProcess">
            <a:avLst/>
          </a:prstGeom>
          <a:effectLst>
            <a:outerShdw blurRad="50800" dist="38100" dir="18900000" algn="bl" rotWithShape="0">
              <a:prstClr val="black">
                <a:alpha val="40000"/>
              </a:prstClr>
            </a:outerShdw>
          </a:effectLst>
        </p:spPr>
      </p:pic>
      <p:pic>
        <p:nvPicPr>
          <p:cNvPr id="5" name="4 Imagen" descr="Puntarenas.jpg"/>
          <p:cNvPicPr>
            <a:picLocks noChangeAspect="1"/>
          </p:cNvPicPr>
          <p:nvPr/>
        </p:nvPicPr>
        <p:blipFill>
          <a:blip r:embed="rId3"/>
          <a:stretch>
            <a:fillRect/>
          </a:stretch>
        </p:blipFill>
        <p:spPr>
          <a:xfrm>
            <a:off x="5156204" y="-857280"/>
            <a:ext cx="3857652" cy="2357454"/>
          </a:xfrm>
          <a:prstGeom prst="flowChartAlternateProcess">
            <a:avLst/>
          </a:prstGeom>
          <a:effectLst>
            <a:outerShdw blurRad="63500" sx="102000" sy="102000" algn="ctr" rotWithShape="0">
              <a:prstClr val="black">
                <a:alpha val="40000"/>
              </a:prstClr>
            </a:outerShdw>
          </a:effectLst>
        </p:spPr>
      </p:pic>
      <p:pic>
        <p:nvPicPr>
          <p:cNvPr id="6" name="5 Imagen" descr="PuntaMorales.jpg"/>
          <p:cNvPicPr>
            <a:picLocks noChangeAspect="1"/>
          </p:cNvPicPr>
          <p:nvPr/>
        </p:nvPicPr>
        <p:blipFill>
          <a:blip r:embed="rId4"/>
          <a:stretch>
            <a:fillRect/>
          </a:stretch>
        </p:blipFill>
        <p:spPr>
          <a:xfrm>
            <a:off x="1071538" y="4714672"/>
            <a:ext cx="2572102" cy="1857600"/>
          </a:xfrm>
          <a:prstGeom prst="flowChartAlternateProcess">
            <a:avLst/>
          </a:prstGeom>
          <a:effectLst>
            <a:outerShdw blurRad="63500" sx="102000" sy="102000" algn="ctr" rotWithShape="0">
              <a:prstClr val="black">
                <a:alpha val="40000"/>
              </a:prstClr>
            </a:outerShdw>
          </a:effectLst>
        </p:spPr>
      </p:pic>
      <p:pic>
        <p:nvPicPr>
          <p:cNvPr id="7" name="6 Imagen" descr="Golfito.jpg"/>
          <p:cNvPicPr>
            <a:picLocks noChangeAspect="1"/>
          </p:cNvPicPr>
          <p:nvPr/>
        </p:nvPicPr>
        <p:blipFill>
          <a:blip r:embed="rId5"/>
          <a:stretch>
            <a:fillRect/>
          </a:stretch>
        </p:blipFill>
        <p:spPr>
          <a:xfrm>
            <a:off x="3752844" y="4714672"/>
            <a:ext cx="2603369" cy="1857600"/>
          </a:xfrm>
          <a:prstGeom prst="flowChartAlternateProcess">
            <a:avLst/>
          </a:prstGeom>
          <a:effectLst>
            <a:outerShdw blurRad="63500" sx="102000" sy="102000" algn="ctr" rotWithShape="0">
              <a:prstClr val="black">
                <a:alpha val="40000"/>
              </a:prstClr>
            </a:outerShdw>
          </a:effectLst>
        </p:spPr>
      </p:pic>
      <p:pic>
        <p:nvPicPr>
          <p:cNvPr id="8" name="7 Imagen" descr="Quepos.jpg"/>
          <p:cNvPicPr>
            <a:picLocks noChangeAspect="1"/>
          </p:cNvPicPr>
          <p:nvPr/>
        </p:nvPicPr>
        <p:blipFill>
          <a:blip r:embed="rId6"/>
          <a:stretch>
            <a:fillRect/>
          </a:stretch>
        </p:blipFill>
        <p:spPr>
          <a:xfrm>
            <a:off x="6429388" y="4714672"/>
            <a:ext cx="2571768" cy="1857600"/>
          </a:xfrm>
          <a:prstGeom prst="flowChartAlternateProcess">
            <a:avLst/>
          </a:prstGeom>
          <a:effectLst>
            <a:outerShdw blurRad="63500" sx="102000" sy="102000" algn="ctr" rotWithShape="0">
              <a:prstClr val="black">
                <a:alpha val="40000"/>
              </a:prstClr>
            </a:outerShdw>
          </a:effectLst>
        </p:spPr>
      </p:pic>
      <p:sp>
        <p:nvSpPr>
          <p:cNvPr id="9" name="1 Título"/>
          <p:cNvSpPr txBox="1">
            <a:spLocks/>
          </p:cNvSpPr>
          <p:nvPr/>
        </p:nvSpPr>
        <p:spPr>
          <a:xfrm>
            <a:off x="1512866" y="-1214470"/>
            <a:ext cx="3000396" cy="357190"/>
          </a:xfrm>
          <a:prstGeom prst="rect">
            <a:avLst/>
          </a:prstGeom>
        </p:spPr>
        <p:txBody>
          <a:bodyPr anchor="b">
            <a:normAutofit fontScale="45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300" b="1" i="1" u="none" strike="noStrike" kern="1200" cap="none" spc="0" normalizeH="0" baseline="0" noProof="0" dirty="0" smtClean="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rPr>
              <a:t>Puerto</a:t>
            </a:r>
            <a:r>
              <a:rPr kumimoji="0" lang="es-MX" sz="4300" b="1" i="1" u="none" strike="noStrike" kern="1200" cap="none" spc="0" normalizeH="0" noProof="0" dirty="0" smtClean="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rPr>
              <a:t> Caldera</a:t>
            </a:r>
            <a:endParaRPr kumimoji="0" lang="es-ES" sz="4300" b="1" i="1" u="none" strike="noStrike" kern="1200" cap="none" spc="0" normalizeH="0" baseline="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sp>
        <p:nvSpPr>
          <p:cNvPr id="10" name="1 Título"/>
          <p:cNvSpPr txBox="1">
            <a:spLocks/>
          </p:cNvSpPr>
          <p:nvPr/>
        </p:nvSpPr>
        <p:spPr>
          <a:xfrm>
            <a:off x="5370518" y="-1214470"/>
            <a:ext cx="3357586" cy="357190"/>
          </a:xfrm>
          <a:prstGeom prst="rect">
            <a:avLst/>
          </a:prstGeom>
        </p:spPr>
        <p:txBody>
          <a:bodyPr anchor="b">
            <a:normAutofit fontScale="45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300" b="1" i="1" u="none" strike="noStrike" kern="1200" cap="none" spc="0" normalizeH="0" baseline="0" noProof="0" dirty="0" smtClean="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rPr>
              <a:t>Puntarenas </a:t>
            </a:r>
            <a:r>
              <a:rPr lang="es-MX" sz="43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a:t>
            </a:r>
            <a:r>
              <a:rPr kumimoji="0" lang="es-MX" sz="4300" b="1" i="1" u="none" strike="noStrike" kern="1200" cap="none" spc="0" normalizeH="0" baseline="0" noProof="0" dirty="0" smtClean="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rPr>
              <a:t>Terminal Cruceros-</a:t>
            </a:r>
            <a:endParaRPr kumimoji="0" lang="es-ES" sz="4300" b="1" i="1" u="none" strike="noStrike" kern="1200" cap="none" spc="0" normalizeH="0" baseline="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sp>
        <p:nvSpPr>
          <p:cNvPr id="11" name="1 Título"/>
          <p:cNvSpPr txBox="1">
            <a:spLocks/>
          </p:cNvSpPr>
          <p:nvPr/>
        </p:nvSpPr>
        <p:spPr>
          <a:xfrm>
            <a:off x="7143768" y="4357694"/>
            <a:ext cx="1214446" cy="357190"/>
          </a:xfrm>
          <a:prstGeom prst="rect">
            <a:avLst/>
          </a:prstGeom>
        </p:spPr>
        <p:txBody>
          <a:bodyPr anchor="b">
            <a:normAutofit fontScale="45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300" b="1" i="1" u="none" strike="noStrike" kern="1200" cap="none" spc="0" normalizeH="0" baseline="0" noProof="0" dirty="0" smtClean="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rPr>
              <a:t>Quepos</a:t>
            </a:r>
            <a:endParaRPr kumimoji="0" lang="es-ES" sz="4300" b="1" i="1" u="none" strike="noStrike" kern="1200" cap="none" spc="0" normalizeH="0" baseline="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sp>
        <p:nvSpPr>
          <p:cNvPr id="12" name="1 Título"/>
          <p:cNvSpPr txBox="1">
            <a:spLocks/>
          </p:cNvSpPr>
          <p:nvPr/>
        </p:nvSpPr>
        <p:spPr>
          <a:xfrm>
            <a:off x="4357686" y="4357694"/>
            <a:ext cx="1214446" cy="357190"/>
          </a:xfrm>
          <a:prstGeom prst="rect">
            <a:avLst/>
          </a:prstGeom>
        </p:spPr>
        <p:txBody>
          <a:bodyPr anchor="b">
            <a:normAutofit fontScale="45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300" b="1" i="1" u="none" strike="noStrike" kern="1200" cap="none" spc="0" normalizeH="0" baseline="0" noProof="0" dirty="0" smtClean="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rPr>
              <a:t>Golfito</a:t>
            </a:r>
            <a:endParaRPr kumimoji="0" lang="es-ES" sz="4300" b="1" i="1" u="none" strike="noStrike" kern="1200" cap="none" spc="0" normalizeH="0" baseline="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sp>
        <p:nvSpPr>
          <p:cNvPr id="13" name="1 Título"/>
          <p:cNvSpPr txBox="1">
            <a:spLocks/>
          </p:cNvSpPr>
          <p:nvPr/>
        </p:nvSpPr>
        <p:spPr>
          <a:xfrm>
            <a:off x="1571604" y="4357694"/>
            <a:ext cx="1714512" cy="357190"/>
          </a:xfrm>
          <a:prstGeom prst="rect">
            <a:avLst/>
          </a:prstGeom>
        </p:spPr>
        <p:txBody>
          <a:bodyPr anchor="b">
            <a:normAutofit fontScale="45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300" b="1" i="1" u="none" strike="noStrike" kern="1200" cap="none" spc="0" normalizeH="0" baseline="0" noProof="0" dirty="0" smtClean="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rPr>
              <a:t>Punta Morales</a:t>
            </a:r>
            <a:endParaRPr kumimoji="0" lang="es-ES" sz="4300" b="1" i="1" u="none" strike="noStrike" kern="1200" cap="none" spc="0" normalizeH="0" baseline="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cxnSp>
        <p:nvCxnSpPr>
          <p:cNvPr id="17" name="16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8" name="17 Rectángulo"/>
          <p:cNvSpPr/>
          <p:nvPr/>
        </p:nvSpPr>
        <p:spPr>
          <a:xfrm>
            <a:off x="1143008" y="142852"/>
            <a:ext cx="4500562"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Terminales Portuarias</a:t>
            </a:r>
          </a:p>
        </p:txBody>
      </p:sp>
    </p:spTree>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8" presetClass="path" presetSubtype="0" accel="50000" decel="50000" fill="hold" grpId="0" nodeType="afterEffect">
                                  <p:stCondLst>
                                    <p:cond delay="0"/>
                                  </p:stCondLst>
                                  <p:childTnLst>
                                    <p:animMotion origin="layout" path="M 0 0  L 0.04 0.08933  C 0.049 0.108  0.054 0.136  0.054 0.16533  C 0.054 0.19867  0.049 0.22533  0.04 0.244  L 0 0.33333  E" pathEditMode="relative" ptsTypes="">
                                      <p:cBhvr>
                                        <p:cTn id="6" dur="2000" fill="hold"/>
                                        <p:tgtEl>
                                          <p:spTgt spid="9"/>
                                        </p:tgtEl>
                                        <p:attrNameLst>
                                          <p:attrName>ppt_x</p:attrName>
                                          <p:attrName>ppt_y</p:attrName>
                                        </p:attrNameLst>
                                      </p:cBhvr>
                                    </p:animMotion>
                                  </p:childTnLst>
                                </p:cTn>
                              </p:par>
                              <p:par>
                                <p:cTn id="7" presetID="58" presetClass="path" presetSubtype="0" accel="50000" decel="50000" fill="hold" nodeType="withEffect">
                                  <p:stCondLst>
                                    <p:cond delay="0"/>
                                  </p:stCondLst>
                                  <p:childTnLst>
                                    <p:animMotion origin="layout" path="M 0 0  L 0.04 0.08933  C 0.049 0.108  0.054 0.136  0.054 0.16533  C 0.054 0.19867  0.049 0.22533  0.04 0.244  L 0 0.33333  E" pathEditMode="relative" ptsTypes="">
                                      <p:cBhvr>
                                        <p:cTn id="8" dur="2000" fill="hold"/>
                                        <p:tgtEl>
                                          <p:spTgt spid="4"/>
                                        </p:tgtEl>
                                        <p:attrNameLst>
                                          <p:attrName>ppt_x</p:attrName>
                                          <p:attrName>ppt_y</p:attrName>
                                        </p:attrNameLst>
                                      </p:cBhvr>
                                    </p:animMotion>
                                  </p:childTnLst>
                                </p:cTn>
                              </p:par>
                              <p:par>
                                <p:cTn id="9" presetID="58" presetClass="path" presetSubtype="0" accel="50000" decel="50000" fill="hold" nodeType="withEffect">
                                  <p:stCondLst>
                                    <p:cond delay="0"/>
                                  </p:stCondLst>
                                  <p:childTnLst>
                                    <p:animMotion origin="layout" path="M 0 0  L 0.04 0.08933  C 0.049 0.108  0.054 0.136  0.054 0.16533  C 0.054 0.19867  0.049 0.22533  0.04 0.244  L 0 0.33333  E" pathEditMode="relative" ptsTypes="">
                                      <p:cBhvr>
                                        <p:cTn id="10" dur="2000" fill="hold"/>
                                        <p:tgtEl>
                                          <p:spTgt spid="5"/>
                                        </p:tgtEl>
                                        <p:attrNameLst>
                                          <p:attrName>ppt_x</p:attrName>
                                          <p:attrName>ppt_y</p:attrName>
                                        </p:attrNameLst>
                                      </p:cBhvr>
                                    </p:animMotion>
                                  </p:childTnLst>
                                </p:cTn>
                              </p:par>
                              <p:par>
                                <p:cTn id="11" presetID="58" presetClass="path" presetSubtype="0" accel="50000" decel="50000" fill="hold" grpId="0" nodeType="withEffect">
                                  <p:stCondLst>
                                    <p:cond delay="0"/>
                                  </p:stCondLst>
                                  <p:childTnLst>
                                    <p:animMotion origin="layout" path="M 0 0  L 0.04 0.08933  C 0.049 0.108  0.054 0.136  0.054 0.16533  C 0.054 0.19867  0.049 0.22533  0.04 0.244  L 0 0.33333  E" pathEditMode="relative" ptsTypes="">
                                      <p:cBhvr>
                                        <p:cTn id="12" dur="2000" fill="hold"/>
                                        <p:tgtEl>
                                          <p:spTgt spid="10"/>
                                        </p:tgtEl>
                                        <p:attrNameLst>
                                          <p:attrName>ppt_x</p:attrName>
                                          <p:attrName>ppt_y</p:attrName>
                                        </p:attrNameLst>
                                      </p:cBhvr>
                                    </p:animMotion>
                                  </p:childTnLst>
                                </p:cTn>
                              </p:par>
                            </p:childTnLst>
                          </p:cTn>
                        </p:par>
                        <p:par>
                          <p:cTn id="13" fill="hold">
                            <p:stCondLst>
                              <p:cond delay="2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slide(fromBottom)">
                                      <p:cBhvr>
                                        <p:cTn id="16" dur="500"/>
                                        <p:tgtEl>
                                          <p:spTgt spid="12"/>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slide(fromBottom)">
                                      <p:cBhvr>
                                        <p:cTn id="19" dur="500"/>
                                        <p:tgtEl>
                                          <p:spTgt spid="13"/>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slide(fromBottom)">
                                      <p:cBhvr>
                                        <p:cTn id="22" dur="500"/>
                                        <p:tgtEl>
                                          <p:spTgt spid="11"/>
                                        </p:tgtEl>
                                      </p:cBhvr>
                                    </p:animEffect>
                                  </p:childTnLst>
                                </p:cTn>
                              </p:par>
                              <p:par>
                                <p:cTn id="23" presetID="12" presetClass="entr" presetSubtype="4"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2" presetClass="entr" presetSubtype="4"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lide(fromBottom)">
                                      <p:cBhvr>
                                        <p:cTn id="28" dur="500"/>
                                        <p:tgtEl>
                                          <p:spTgt spid="7"/>
                                        </p:tgtEl>
                                      </p:cBhvr>
                                    </p:animEffect>
                                  </p:childTnLst>
                                </p:cTn>
                              </p:par>
                              <p:par>
                                <p:cTn id="29" presetID="1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lide(fromBottom)">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1"/>
          </p:nvPr>
        </p:nvSpPr>
        <p:spPr>
          <a:xfrm>
            <a:off x="5000628" y="881058"/>
            <a:ext cx="3857652" cy="4619644"/>
          </a:xfrm>
        </p:spPr>
        <p:txBody>
          <a:bodyPr>
            <a:normAutofit fontScale="25000" lnSpcReduction="20000"/>
          </a:bodyPr>
          <a:lstStyle/>
          <a:p>
            <a:pPr marL="342900" indent="-342900" algn="just">
              <a:lnSpc>
                <a:spcPct val="120000"/>
              </a:lnSpc>
              <a:spcBef>
                <a:spcPct val="20000"/>
              </a:spcBef>
              <a:buSzPct val="65000"/>
              <a:buNone/>
            </a:pPr>
            <a:endParaRPr lang="es-ES" sz="6600" b="1" i="1" dirty="0" smtClean="0">
              <a:solidFill>
                <a:schemeClr val="accent3">
                  <a:lumMod val="75000"/>
                </a:schemeClr>
              </a:solidFill>
              <a:latin typeface="Calibri" pitchFamily="34" charset="0"/>
            </a:endParaRPr>
          </a:p>
          <a:p>
            <a:pPr marL="342900" indent="-342900" algn="just">
              <a:lnSpc>
                <a:spcPct val="120000"/>
              </a:lnSpc>
              <a:spcBef>
                <a:spcPct val="20000"/>
              </a:spcBef>
              <a:buSzPct val="65000"/>
              <a:buNone/>
            </a:pPr>
            <a:r>
              <a:rPr lang="es-ES" sz="6600" b="1" i="1" dirty="0" smtClean="0">
                <a:solidFill>
                  <a:schemeClr val="accent3">
                    <a:lumMod val="75000"/>
                  </a:schemeClr>
                </a:solidFill>
                <a:latin typeface="Calibri" pitchFamily="34" charset="0"/>
              </a:rPr>
              <a:t>Información General</a:t>
            </a:r>
          </a:p>
          <a:p>
            <a:pPr marL="27432" indent="0" algn="just">
              <a:lnSpc>
                <a:spcPct val="120000"/>
              </a:lnSpc>
              <a:buNone/>
            </a:pPr>
            <a:r>
              <a:rPr lang="es-ES" sz="6400" i="1" dirty="0" smtClean="0">
                <a:solidFill>
                  <a:schemeClr val="tx2">
                    <a:lumMod val="75000"/>
                  </a:schemeClr>
                </a:solidFill>
                <a:latin typeface="Calibri" pitchFamily="34" charset="0"/>
              </a:rPr>
              <a:t>Punta Morales, está ubicado en la provincia de Puntarenas, </a:t>
            </a:r>
            <a:r>
              <a:rPr lang="es-ES" sz="6400" i="1" dirty="0" err="1" smtClean="0">
                <a:solidFill>
                  <a:schemeClr val="tx2">
                    <a:lumMod val="75000"/>
                  </a:schemeClr>
                </a:solidFill>
                <a:latin typeface="Calibri" pitchFamily="34" charset="0"/>
              </a:rPr>
              <a:t>Chomes</a:t>
            </a:r>
            <a:r>
              <a:rPr lang="es-ES" sz="6400" i="1" dirty="0" smtClean="0">
                <a:solidFill>
                  <a:schemeClr val="tx2">
                    <a:lumMod val="75000"/>
                  </a:schemeClr>
                </a:solidFill>
                <a:latin typeface="Calibri" pitchFamily="34" charset="0"/>
              </a:rPr>
              <a:t>. La ubicación global es: Longitud Oeste 84 58 15". Latitud Norte 10 3 30". </a:t>
            </a:r>
          </a:p>
          <a:p>
            <a:pPr marL="27432" indent="0" algn="just">
              <a:lnSpc>
                <a:spcPct val="120000"/>
              </a:lnSpc>
              <a:buNone/>
            </a:pPr>
            <a:endParaRPr lang="es-ES" sz="6400" i="1" dirty="0" smtClean="0">
              <a:solidFill>
                <a:schemeClr val="tx2">
                  <a:lumMod val="75000"/>
                </a:schemeClr>
              </a:solidFill>
              <a:latin typeface="Calibri" pitchFamily="34" charset="0"/>
            </a:endParaRPr>
          </a:p>
          <a:p>
            <a:pPr marL="27432" indent="0" algn="just">
              <a:lnSpc>
                <a:spcPct val="120000"/>
              </a:lnSpc>
              <a:buNone/>
            </a:pPr>
            <a:r>
              <a:rPr lang="es-ES" sz="6400" i="1" dirty="0" smtClean="0">
                <a:solidFill>
                  <a:schemeClr val="tx2">
                    <a:lumMod val="75000"/>
                  </a:schemeClr>
                </a:solidFill>
                <a:latin typeface="Calibri" pitchFamily="34" charset="0"/>
              </a:rPr>
              <a:t>Está destinada a la exportación de azúcar crudo y melaza, a la importación y exportación de alcohol carburante y potable.  </a:t>
            </a:r>
          </a:p>
          <a:p>
            <a:pPr marL="27432" indent="0" algn="just">
              <a:lnSpc>
                <a:spcPct val="120000"/>
              </a:lnSpc>
              <a:buNone/>
            </a:pPr>
            <a:endParaRPr lang="es-ES" sz="6400" i="1" dirty="0" smtClean="0">
              <a:solidFill>
                <a:schemeClr val="tx2">
                  <a:lumMod val="75000"/>
                </a:schemeClr>
              </a:solidFill>
              <a:latin typeface="Calibri" pitchFamily="34" charset="0"/>
            </a:endParaRPr>
          </a:p>
          <a:p>
            <a:pPr marL="27432" indent="0" algn="just">
              <a:lnSpc>
                <a:spcPct val="120000"/>
              </a:lnSpc>
              <a:buNone/>
            </a:pPr>
            <a:r>
              <a:rPr lang="es-ES" sz="6400" i="1" dirty="0" smtClean="0">
                <a:solidFill>
                  <a:schemeClr val="tx2">
                    <a:lumMod val="75000"/>
                  </a:schemeClr>
                </a:solidFill>
                <a:latin typeface="Calibri" pitchFamily="34" charset="0"/>
              </a:rPr>
              <a:t>Tiene un sistema de atraque por medio de </a:t>
            </a:r>
            <a:r>
              <a:rPr lang="es-ES" sz="6400" i="1" dirty="0" err="1" smtClean="0">
                <a:solidFill>
                  <a:schemeClr val="tx2">
                    <a:lumMod val="75000"/>
                  </a:schemeClr>
                </a:solidFill>
                <a:latin typeface="Calibri" pitchFamily="34" charset="0"/>
              </a:rPr>
              <a:t>dolphings</a:t>
            </a:r>
            <a:r>
              <a:rPr lang="es-ES" sz="6400" i="1" dirty="0" smtClean="0">
                <a:solidFill>
                  <a:schemeClr val="tx2">
                    <a:lumMod val="75000"/>
                  </a:schemeClr>
                </a:solidFill>
                <a:latin typeface="Calibri" pitchFamily="34" charset="0"/>
              </a:rPr>
              <a:t> o bitas de amarre y también por boyas flotantes. Está equipado con un faro guía de navegación aunque usualmente las maniobras son diurnas. El muelle está equipado con un sistema de protección catódica.</a:t>
            </a:r>
          </a:p>
          <a:p>
            <a:pPr marL="342900" indent="-342900" algn="just">
              <a:lnSpc>
                <a:spcPct val="120000"/>
              </a:lnSpc>
              <a:spcBef>
                <a:spcPct val="20000"/>
              </a:spcBef>
              <a:buClr>
                <a:schemeClr val="accent1"/>
              </a:buClr>
              <a:buSzPct val="65000"/>
              <a:buFont typeface="Wingdings" pitchFamily="2" charset="2"/>
              <a:buChar char="n"/>
            </a:pPr>
            <a:endParaRPr lang="es-ES" dirty="0" smtClean="0">
              <a:latin typeface="Arial" charset="0"/>
            </a:endParaRPr>
          </a:p>
          <a:p>
            <a:endParaRPr lang="es-ES" dirty="0"/>
          </a:p>
        </p:txBody>
      </p:sp>
      <p:pic>
        <p:nvPicPr>
          <p:cNvPr id="6" name="5 Marcador de contenido" descr="PuntaMorales2.jpg"/>
          <p:cNvPicPr>
            <a:picLocks noGrp="1" noChangeAspect="1"/>
          </p:cNvPicPr>
          <p:nvPr>
            <p:ph sz="half" idx="2"/>
          </p:nvPr>
        </p:nvPicPr>
        <p:blipFill>
          <a:blip r:embed="rId2"/>
          <a:stretch>
            <a:fillRect/>
          </a:stretch>
        </p:blipFill>
        <p:spPr>
          <a:xfrm>
            <a:off x="1214414" y="1285860"/>
            <a:ext cx="3657600" cy="44291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7" name="6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8" name="7 Rectángulo"/>
          <p:cNvSpPr/>
          <p:nvPr/>
        </p:nvSpPr>
        <p:spPr>
          <a:xfrm>
            <a:off x="1143008" y="142852"/>
            <a:ext cx="5643570" cy="669414"/>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Terminal Portuaria Punta Morales</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9"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0" name="9 Grupo"/>
          <p:cNvGrpSpPr/>
          <p:nvPr/>
        </p:nvGrpSpPr>
        <p:grpSpPr>
          <a:xfrm>
            <a:off x="734986" y="6357958"/>
            <a:ext cx="1285884" cy="525466"/>
            <a:chOff x="734986" y="6357958"/>
            <a:chExt cx="1285884" cy="525466"/>
          </a:xfrm>
        </p:grpSpPr>
        <p:sp>
          <p:nvSpPr>
            <p:cNvPr id="12" name="11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3" name="12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over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Quepos.jpg"/>
          <p:cNvPicPr>
            <a:picLocks noGrp="1" noChangeAspect="1"/>
          </p:cNvPicPr>
          <p:nvPr>
            <p:ph sz="half" idx="2"/>
          </p:nvPr>
        </p:nvPicPr>
        <p:blipFill>
          <a:blip r:embed="rId2"/>
          <a:stretch>
            <a:fillRect/>
          </a:stretch>
        </p:blipFill>
        <p:spPr>
          <a:xfrm>
            <a:off x="5500694" y="928670"/>
            <a:ext cx="3357586" cy="39290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7 Rectángulo"/>
          <p:cNvSpPr/>
          <p:nvPr/>
        </p:nvSpPr>
        <p:spPr>
          <a:xfrm>
            <a:off x="1357290" y="1000108"/>
            <a:ext cx="3643338" cy="3354765"/>
          </a:xfrm>
          <a:prstGeom prst="rect">
            <a:avLst/>
          </a:prstGeom>
        </p:spPr>
        <p:txBody>
          <a:bodyPr wrap="square">
            <a:spAutoFit/>
          </a:bodyPr>
          <a:lstStyle/>
          <a:p>
            <a:r>
              <a:rPr lang="es-ES" b="1" i="1" dirty="0" smtClean="0">
                <a:solidFill>
                  <a:schemeClr val="accent3">
                    <a:lumMod val="75000"/>
                  </a:schemeClr>
                </a:solidFill>
                <a:latin typeface="Calibri" pitchFamily="34" charset="0"/>
              </a:rPr>
              <a:t>Información General</a:t>
            </a:r>
          </a:p>
          <a:p>
            <a:endParaRPr lang="es-ES" dirty="0" smtClean="0">
              <a:solidFill>
                <a:schemeClr val="bg2">
                  <a:lumMod val="50000"/>
                </a:schemeClr>
              </a:solidFill>
            </a:endParaRPr>
          </a:p>
          <a:p>
            <a:pPr algn="just"/>
            <a:r>
              <a:rPr lang="es-ES" sz="1600" i="1" dirty="0" smtClean="0">
                <a:solidFill>
                  <a:schemeClr val="tx2">
                    <a:lumMod val="75000"/>
                  </a:schemeClr>
                </a:solidFill>
                <a:latin typeface="Calibri" pitchFamily="34" charset="0"/>
              </a:rPr>
              <a:t>Fue construido por la compañía Bananera de Costa Rica en el año 1939 con el objetivo de que sirviera como medio de trasporte para la zona ya que en ese entonces, </a:t>
            </a:r>
            <a:r>
              <a:rPr lang="es-ES" sz="1600" i="1" dirty="0" err="1" smtClean="0">
                <a:solidFill>
                  <a:schemeClr val="tx2">
                    <a:lumMod val="75000"/>
                  </a:schemeClr>
                </a:solidFill>
                <a:latin typeface="Calibri" pitchFamily="34" charset="0"/>
              </a:rPr>
              <a:t>Quepos</a:t>
            </a:r>
            <a:r>
              <a:rPr lang="es-ES" sz="1600" i="1" dirty="0" smtClean="0">
                <a:solidFill>
                  <a:schemeClr val="tx2">
                    <a:lumMod val="75000"/>
                  </a:schemeClr>
                </a:solidFill>
                <a:latin typeface="Calibri" pitchFamily="34" charset="0"/>
              </a:rPr>
              <a:t> no contaba con carreteras ni aeropuerto. El muelle se utilizó Luego de su construcción como medio de cabotaje entre Golfito y Puntarenas,  así también como Muelle de altura para la exportación de banano e importación de materias primas. </a:t>
            </a:r>
            <a:endParaRPr lang="es-ES" sz="1600" i="1" dirty="0">
              <a:solidFill>
                <a:schemeClr val="tx2">
                  <a:lumMod val="75000"/>
                </a:schemeClr>
              </a:solidFill>
              <a:latin typeface="Calibri" pitchFamily="34" charset="0"/>
            </a:endParaRPr>
          </a:p>
        </p:txBody>
      </p:sp>
      <p:sp>
        <p:nvSpPr>
          <p:cNvPr id="9" name="8 Rectángulo"/>
          <p:cNvSpPr/>
          <p:nvPr/>
        </p:nvSpPr>
        <p:spPr>
          <a:xfrm>
            <a:off x="1357290" y="5000636"/>
            <a:ext cx="7500990" cy="1077218"/>
          </a:xfrm>
          <a:prstGeom prst="rect">
            <a:avLst/>
          </a:prstGeom>
        </p:spPr>
        <p:txBody>
          <a:bodyPr wrap="square">
            <a:spAutoFit/>
          </a:bodyPr>
          <a:lstStyle/>
          <a:p>
            <a:pPr algn="just"/>
            <a:r>
              <a:rPr lang="es-ES" sz="1600" i="1" dirty="0" smtClean="0">
                <a:solidFill>
                  <a:schemeClr val="tx2">
                    <a:lumMod val="75000"/>
                  </a:schemeClr>
                </a:solidFill>
                <a:latin typeface="Calibri" pitchFamily="34" charset="0"/>
              </a:rPr>
              <a:t>La administración del muelle estuvo a cargo de la Compañía Bananera hasta el año 1970, da partir dese año y hasta 1972, estuvo inactivo y a partir de esta última fecha fue administrado por el estado a través de una Junta Administrativa que era nombrada por el Ministerio de Obras Públicas y Transportes hasta el año 1993. </a:t>
            </a:r>
            <a:endParaRPr lang="es-ES" sz="1600" i="1" dirty="0">
              <a:solidFill>
                <a:schemeClr val="tx2">
                  <a:lumMod val="75000"/>
                </a:schemeClr>
              </a:solidFill>
              <a:latin typeface="Calibri" pitchFamily="34" charset="0"/>
            </a:endParaRPr>
          </a:p>
        </p:txBody>
      </p:sp>
      <p:cxnSp>
        <p:nvCxnSpPr>
          <p:cNvPr id="11" name="10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2" name="11 Rectángulo"/>
          <p:cNvSpPr/>
          <p:nvPr/>
        </p:nvSpPr>
        <p:spPr>
          <a:xfrm>
            <a:off x="1143008" y="142852"/>
            <a:ext cx="5643570" cy="669414"/>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Terminal Portuaria </a:t>
            </a:r>
            <a:r>
              <a:rPr lang="es-ES" sz="2800" b="1" i="1" dirty="0" err="1" smtClean="0">
                <a:solidFill>
                  <a:schemeClr val="tx2">
                    <a:satMod val="130000"/>
                  </a:schemeClr>
                </a:solidFill>
                <a:effectLst>
                  <a:outerShdw blurRad="50000" dist="30000" dir="5400000" algn="tl" rotWithShape="0">
                    <a:srgbClr val="000000">
                      <a:alpha val="30000"/>
                    </a:srgbClr>
                  </a:outerShdw>
                </a:effectLst>
                <a:latin typeface="Calibri" pitchFamily="34" charset="0"/>
              </a:rPr>
              <a:t>Quepos</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3" name="12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0" name="9 Grupo"/>
          <p:cNvGrpSpPr/>
          <p:nvPr/>
        </p:nvGrpSpPr>
        <p:grpSpPr>
          <a:xfrm>
            <a:off x="734986" y="6357958"/>
            <a:ext cx="1285884" cy="525466"/>
            <a:chOff x="734986" y="6357958"/>
            <a:chExt cx="1285884" cy="525466"/>
          </a:xfrm>
        </p:grpSpPr>
        <p:sp>
          <p:nvSpPr>
            <p:cNvPr id="14" name="13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5" name="14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Quepos.jpg"/>
          <p:cNvPicPr>
            <a:picLocks noGrp="1" noChangeAspect="1"/>
          </p:cNvPicPr>
          <p:nvPr>
            <p:ph sz="half" idx="2"/>
          </p:nvPr>
        </p:nvPicPr>
        <p:blipFill>
          <a:blip r:embed="rId2"/>
          <a:stretch>
            <a:fillRect/>
          </a:stretch>
        </p:blipFill>
        <p:spPr>
          <a:xfrm>
            <a:off x="1214414" y="1357298"/>
            <a:ext cx="3929090" cy="435771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7 Rectángulo"/>
          <p:cNvSpPr/>
          <p:nvPr/>
        </p:nvSpPr>
        <p:spPr>
          <a:xfrm>
            <a:off x="5143504" y="1071546"/>
            <a:ext cx="3714776" cy="5047536"/>
          </a:xfrm>
          <a:prstGeom prst="rect">
            <a:avLst/>
          </a:prstGeom>
        </p:spPr>
        <p:txBody>
          <a:bodyPr wrap="square">
            <a:spAutoFit/>
          </a:bodyPr>
          <a:lstStyle/>
          <a:p>
            <a:pPr algn="just"/>
            <a:r>
              <a:rPr lang="es-ES" sz="2000" b="1" i="1" dirty="0" smtClean="0">
                <a:solidFill>
                  <a:schemeClr val="accent3">
                    <a:lumMod val="75000"/>
                  </a:schemeClr>
                </a:solidFill>
                <a:latin typeface="Calibri" pitchFamily="34" charset="0"/>
              </a:rPr>
              <a:t>Información General</a:t>
            </a:r>
          </a:p>
          <a:p>
            <a:pPr algn="just"/>
            <a:endParaRPr lang="es-ES" sz="2000" dirty="0" smtClean="0"/>
          </a:p>
          <a:p>
            <a:pPr algn="just">
              <a:lnSpc>
                <a:spcPct val="150000"/>
              </a:lnSpc>
            </a:pPr>
            <a:r>
              <a:rPr lang="es-ES" sz="1600" i="1" dirty="0" smtClean="0">
                <a:solidFill>
                  <a:schemeClr val="tx2">
                    <a:lumMod val="75000"/>
                  </a:schemeClr>
                </a:solidFill>
                <a:latin typeface="Calibri" pitchFamily="34" charset="0"/>
              </a:rPr>
              <a:t>El muelle fue traspasado al Instituto Costarricense de Puertos del Pacífico, según decreto Ejecutivo 11161-MOPT publicado en la Gaceta N95 del 19 de mayo de 1993, de conformidad con la ley Constitutiva del INCOP, por cuyas prerrogativas y funciones de Autoridad Portuaria en los Puertos del Pacífico le corresponde asumir las funciones portuarias que al momento de su creación estuvieran a cargo de otros organismos. </a:t>
            </a:r>
          </a:p>
          <a:p>
            <a:endParaRPr lang="es-ES" dirty="0">
              <a:solidFill>
                <a:schemeClr val="bg2">
                  <a:lumMod val="50000"/>
                </a:schemeClr>
              </a:solidFill>
            </a:endParaRPr>
          </a:p>
        </p:txBody>
      </p:sp>
      <p:cxnSp>
        <p:nvCxnSpPr>
          <p:cNvPr id="9" name="8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5643570" cy="669414"/>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Terminal Portuaria </a:t>
            </a:r>
            <a:r>
              <a:rPr lang="es-ES" sz="2800" b="1" i="1" dirty="0" err="1" smtClean="0">
                <a:solidFill>
                  <a:schemeClr val="tx2">
                    <a:satMod val="130000"/>
                  </a:schemeClr>
                </a:solidFill>
                <a:effectLst>
                  <a:outerShdw blurRad="50000" dist="30000" dir="5400000" algn="tl" rotWithShape="0">
                    <a:srgbClr val="000000">
                      <a:alpha val="30000"/>
                    </a:srgbClr>
                  </a:outerShdw>
                </a:effectLst>
                <a:latin typeface="Calibri" pitchFamily="34" charset="0"/>
              </a:rPr>
              <a:t>Quepos</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2" name="11 Grupo"/>
          <p:cNvGrpSpPr/>
          <p:nvPr/>
        </p:nvGrpSpPr>
        <p:grpSpPr>
          <a:xfrm>
            <a:off x="734986" y="6357958"/>
            <a:ext cx="1285884" cy="525466"/>
            <a:chOff x="734986" y="6357958"/>
            <a:chExt cx="1285884" cy="525466"/>
          </a:xfrm>
        </p:grpSpPr>
        <p:sp>
          <p:nvSpPr>
            <p:cNvPr id="13" name="12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4" name="13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Quepos.jpg"/>
          <p:cNvPicPr>
            <a:picLocks noGrp="1" noChangeAspect="1"/>
          </p:cNvPicPr>
          <p:nvPr>
            <p:ph sz="half" idx="2"/>
          </p:nvPr>
        </p:nvPicPr>
        <p:blipFill>
          <a:blip r:embed="rId2"/>
          <a:stretch>
            <a:fillRect/>
          </a:stretch>
        </p:blipFill>
        <p:spPr>
          <a:xfrm>
            <a:off x="4061508" y="1071546"/>
            <a:ext cx="4939648" cy="4857784"/>
          </a:xfrm>
          <a:prstGeom prst="ellipse">
            <a:avLst/>
          </a:prstGeom>
          <a:ln>
            <a:noFill/>
          </a:ln>
          <a:effectLst>
            <a:softEdge rad="112500"/>
          </a:effectLst>
        </p:spPr>
      </p:pic>
      <p:sp>
        <p:nvSpPr>
          <p:cNvPr id="8" name="7 Rectángulo"/>
          <p:cNvSpPr/>
          <p:nvPr/>
        </p:nvSpPr>
        <p:spPr>
          <a:xfrm>
            <a:off x="1214414" y="1643050"/>
            <a:ext cx="2571768" cy="4985980"/>
          </a:xfrm>
          <a:prstGeom prst="rect">
            <a:avLst/>
          </a:prstGeom>
        </p:spPr>
        <p:txBody>
          <a:bodyPr wrap="square">
            <a:spAutoFit/>
          </a:bodyPr>
          <a:lstStyle/>
          <a:p>
            <a:pPr algn="just"/>
            <a:r>
              <a:rPr lang="es-ES" dirty="0" smtClean="0"/>
              <a:t> </a:t>
            </a:r>
            <a:r>
              <a:rPr lang="es-ES" b="1" i="1" dirty="0" smtClean="0">
                <a:solidFill>
                  <a:schemeClr val="accent3">
                    <a:lumMod val="75000"/>
                  </a:schemeClr>
                </a:solidFill>
                <a:latin typeface="Calibri" pitchFamily="34" charset="0"/>
              </a:rPr>
              <a:t>Localización geográfica</a:t>
            </a:r>
          </a:p>
          <a:p>
            <a:pPr algn="just"/>
            <a:endParaRPr lang="es-ES" b="1" i="1" dirty="0" smtClean="0">
              <a:solidFill>
                <a:schemeClr val="accent3">
                  <a:lumMod val="75000"/>
                </a:schemeClr>
              </a:solidFill>
              <a:latin typeface="Calibri" pitchFamily="34" charset="0"/>
            </a:endParaRPr>
          </a:p>
          <a:p>
            <a:pPr algn="just">
              <a:lnSpc>
                <a:spcPct val="150000"/>
              </a:lnSpc>
            </a:pPr>
            <a:r>
              <a:rPr lang="es-ES" sz="1600" i="1" dirty="0" smtClean="0">
                <a:solidFill>
                  <a:schemeClr val="tx2">
                    <a:lumMod val="75000"/>
                  </a:schemeClr>
                </a:solidFill>
                <a:latin typeface="Calibri" pitchFamily="34" charset="0"/>
              </a:rPr>
              <a:t>El Puerto de  Caldera está  ubicado  en la bahía del mismo nombre en el Golfo de </a:t>
            </a:r>
            <a:r>
              <a:rPr lang="es-ES" sz="1600" i="1" dirty="0" err="1" smtClean="0">
                <a:solidFill>
                  <a:schemeClr val="tx2">
                    <a:lumMod val="75000"/>
                  </a:schemeClr>
                </a:solidFill>
                <a:latin typeface="Calibri" pitchFamily="34" charset="0"/>
              </a:rPr>
              <a:t>Nicoya</a:t>
            </a:r>
            <a:r>
              <a:rPr lang="es-ES" sz="1600" i="1" dirty="0" smtClean="0">
                <a:solidFill>
                  <a:schemeClr val="tx2">
                    <a:lumMod val="75000"/>
                  </a:schemeClr>
                </a:solidFill>
                <a:latin typeface="Calibri" pitchFamily="34" charset="0"/>
              </a:rPr>
              <a:t>, Cantón de Esparza, Provincia de Puntarenas. </a:t>
            </a:r>
          </a:p>
          <a:p>
            <a:pPr algn="just">
              <a:lnSpc>
                <a:spcPct val="150000"/>
              </a:lnSpc>
            </a:pPr>
            <a:r>
              <a:rPr lang="es-ES" sz="1600" i="1" dirty="0" smtClean="0">
                <a:solidFill>
                  <a:schemeClr val="tx2">
                    <a:lumMod val="75000"/>
                  </a:schemeClr>
                </a:solidFill>
                <a:latin typeface="Calibri" pitchFamily="34" charset="0"/>
              </a:rPr>
              <a:t>Geográficamente se  encuentra ubicado entre los 84 grados 43 minutos de longitud oeste y los 9 grados 54 minutos de latitud norte.</a:t>
            </a:r>
          </a:p>
          <a:p>
            <a:pPr algn="just"/>
            <a:endParaRPr lang="es-ES" dirty="0">
              <a:solidFill>
                <a:schemeClr val="bg2">
                  <a:lumMod val="50000"/>
                </a:schemeClr>
              </a:solidFill>
            </a:endParaRPr>
          </a:p>
        </p:txBody>
      </p:sp>
      <p:cxnSp>
        <p:nvCxnSpPr>
          <p:cNvPr id="9" name="8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Puerto Caldera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2" name="11 Grupo"/>
          <p:cNvGrpSpPr/>
          <p:nvPr/>
        </p:nvGrpSpPr>
        <p:grpSpPr>
          <a:xfrm>
            <a:off x="734986" y="6357958"/>
            <a:ext cx="1285884" cy="525466"/>
            <a:chOff x="734986" y="6357958"/>
            <a:chExt cx="1285884" cy="525466"/>
          </a:xfrm>
        </p:grpSpPr>
        <p:sp>
          <p:nvSpPr>
            <p:cNvPr id="13" name="12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4" name="13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Quepos.jpg"/>
          <p:cNvPicPr>
            <a:picLocks noGrp="1" noChangeAspect="1"/>
          </p:cNvPicPr>
          <p:nvPr>
            <p:ph sz="half" idx="2"/>
          </p:nvPr>
        </p:nvPicPr>
        <p:blipFill>
          <a:blip r:embed="rId2"/>
          <a:stretch>
            <a:fillRect/>
          </a:stretch>
        </p:blipFill>
        <p:spPr>
          <a:xfrm>
            <a:off x="1714480" y="1071546"/>
            <a:ext cx="6140295" cy="3633298"/>
          </a:xfrm>
          <a:prstGeom prst="rect">
            <a:avLst/>
          </a:prstGeom>
          <a:ln>
            <a:noFill/>
          </a:ln>
          <a:effectLst>
            <a:softEdge rad="112500"/>
          </a:effectLst>
        </p:spPr>
      </p:pic>
      <p:sp>
        <p:nvSpPr>
          <p:cNvPr id="8" name="7 Rectángulo"/>
          <p:cNvSpPr/>
          <p:nvPr/>
        </p:nvSpPr>
        <p:spPr>
          <a:xfrm>
            <a:off x="1643042" y="4357694"/>
            <a:ext cx="5786478" cy="2769989"/>
          </a:xfrm>
          <a:prstGeom prst="rect">
            <a:avLst/>
          </a:prstGeom>
        </p:spPr>
        <p:txBody>
          <a:bodyPr wrap="square">
            <a:spAutoFit/>
          </a:bodyPr>
          <a:lstStyle/>
          <a:p>
            <a:pPr algn="just"/>
            <a:r>
              <a:rPr lang="es-ES" dirty="0" smtClean="0"/>
              <a:t> </a:t>
            </a:r>
          </a:p>
          <a:p>
            <a:r>
              <a:rPr lang="es-ES" b="1" i="1" dirty="0" smtClean="0">
                <a:solidFill>
                  <a:schemeClr val="accent3">
                    <a:lumMod val="75000"/>
                  </a:schemeClr>
                </a:solidFill>
                <a:latin typeface="Calibri" pitchFamily="34" charset="0"/>
              </a:rPr>
              <a:t>Información General</a:t>
            </a:r>
          </a:p>
          <a:p>
            <a:pPr algn="just">
              <a:lnSpc>
                <a:spcPct val="150000"/>
              </a:lnSpc>
            </a:pPr>
            <a:r>
              <a:rPr lang="es-ES" sz="1600" i="1" dirty="0" smtClean="0">
                <a:solidFill>
                  <a:schemeClr val="tx2">
                    <a:lumMod val="75000"/>
                  </a:schemeClr>
                </a:solidFill>
                <a:latin typeface="Calibri" pitchFamily="34" charset="0"/>
              </a:rPr>
              <a:t>En la época colonial y hasta principios del siglo veinte, el puerto principal de la Vertiente del Pacífico de Costa Rica, lo era el Puerto de Caldera ubicado unos pocos Kilómetros al norte de las actuales instalaciones, donde se realizaban  operaciones de carga y descarga en bahía mediante lanchas.   </a:t>
            </a:r>
          </a:p>
          <a:p>
            <a:pPr algn="just"/>
            <a:endParaRPr lang="es-ES" dirty="0">
              <a:solidFill>
                <a:schemeClr val="bg2">
                  <a:lumMod val="50000"/>
                </a:schemeClr>
              </a:solidFill>
            </a:endParaRPr>
          </a:p>
        </p:txBody>
      </p:sp>
      <p:cxnSp>
        <p:nvCxnSpPr>
          <p:cNvPr id="9" name="8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Puerto Caldera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2" name="11 Grupo"/>
          <p:cNvGrpSpPr/>
          <p:nvPr/>
        </p:nvGrpSpPr>
        <p:grpSpPr>
          <a:xfrm>
            <a:off x="734986" y="6357958"/>
            <a:ext cx="1285884" cy="525466"/>
            <a:chOff x="734986" y="6357958"/>
            <a:chExt cx="1285884" cy="525466"/>
          </a:xfrm>
        </p:grpSpPr>
        <p:sp>
          <p:nvSpPr>
            <p:cNvPr id="13" name="12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4" name="13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Quepos.jpg"/>
          <p:cNvPicPr>
            <a:picLocks noGrp="1" noChangeAspect="1"/>
          </p:cNvPicPr>
          <p:nvPr>
            <p:ph sz="half" idx="2"/>
          </p:nvPr>
        </p:nvPicPr>
        <p:blipFill>
          <a:blip r:embed="rId2" cstate="print"/>
          <a:stretch>
            <a:fillRect/>
          </a:stretch>
        </p:blipFill>
        <p:spPr>
          <a:xfrm>
            <a:off x="5000628" y="1142985"/>
            <a:ext cx="3929091" cy="4429156"/>
          </a:xfrm>
          <a:prstGeom prst="rect">
            <a:avLst/>
          </a:prstGeom>
          <a:ln>
            <a:noFill/>
          </a:ln>
          <a:effectLst>
            <a:outerShdw blurRad="292100" dist="139700" dir="2700000" algn="tl" rotWithShape="0">
              <a:srgbClr val="333333">
                <a:alpha val="65000"/>
              </a:srgbClr>
            </a:outerShdw>
          </a:effectLst>
        </p:spPr>
      </p:pic>
      <p:sp>
        <p:nvSpPr>
          <p:cNvPr id="8" name="7 Rectángulo"/>
          <p:cNvSpPr/>
          <p:nvPr/>
        </p:nvSpPr>
        <p:spPr>
          <a:xfrm>
            <a:off x="1428728" y="1061942"/>
            <a:ext cx="3143272" cy="5724644"/>
          </a:xfrm>
          <a:prstGeom prst="rect">
            <a:avLst/>
          </a:prstGeom>
        </p:spPr>
        <p:txBody>
          <a:bodyPr wrap="square">
            <a:spAutoFit/>
          </a:bodyPr>
          <a:lstStyle/>
          <a:p>
            <a:r>
              <a:rPr lang="es-ES" b="1" i="1" dirty="0" smtClean="0">
                <a:solidFill>
                  <a:schemeClr val="accent3">
                    <a:lumMod val="75000"/>
                  </a:schemeClr>
                </a:solidFill>
                <a:latin typeface="Calibri" pitchFamily="34" charset="0"/>
              </a:rPr>
              <a:t>Información General</a:t>
            </a:r>
          </a:p>
          <a:p>
            <a:pPr algn="just"/>
            <a:endParaRPr lang="es-ES" dirty="0" smtClean="0"/>
          </a:p>
          <a:p>
            <a:pPr algn="just">
              <a:lnSpc>
                <a:spcPct val="150000"/>
              </a:lnSpc>
            </a:pPr>
            <a:r>
              <a:rPr lang="es-ES" sz="1600" i="1" dirty="0" smtClean="0">
                <a:solidFill>
                  <a:schemeClr val="tx2">
                    <a:lumMod val="75000"/>
                  </a:schemeClr>
                </a:solidFill>
                <a:latin typeface="Calibri" pitchFamily="34" charset="0"/>
              </a:rPr>
              <a:t>Por  razones de abrigo, conformación litoral y otros, en 1910 se construyó  en la provincia de Puntarenas, aproximadamente veinte Kilómetros al noroeste de Caldera, un muelle sobre pilotes de madera y una pequeña bodega de almacenaje.  Para inicios de los años 30  el muelle fue sustituido por otro, construido sobre pilotes de acero,  y se construyó  en esa época,  el edificio de la Aduana  con una   bodega principal.</a:t>
            </a:r>
          </a:p>
          <a:p>
            <a:pPr algn="just"/>
            <a:endParaRPr lang="es-ES" dirty="0">
              <a:solidFill>
                <a:schemeClr val="bg2">
                  <a:lumMod val="50000"/>
                </a:schemeClr>
              </a:solidFill>
            </a:endParaRPr>
          </a:p>
        </p:txBody>
      </p:sp>
      <p:cxnSp>
        <p:nvCxnSpPr>
          <p:cNvPr id="9" name="8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Puerto Caldera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2" name="11 Grupo"/>
          <p:cNvGrpSpPr/>
          <p:nvPr/>
        </p:nvGrpSpPr>
        <p:grpSpPr>
          <a:xfrm>
            <a:off x="734986" y="6357958"/>
            <a:ext cx="1285884" cy="525466"/>
            <a:chOff x="734986" y="6357958"/>
            <a:chExt cx="1285884" cy="525466"/>
          </a:xfrm>
        </p:grpSpPr>
        <p:sp>
          <p:nvSpPr>
            <p:cNvPr id="13" name="12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4" name="13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142976" y="785794"/>
            <a:ext cx="4286280" cy="3046988"/>
          </a:xfrm>
          <a:prstGeom prst="rect">
            <a:avLst/>
          </a:prstGeom>
        </p:spPr>
        <p:txBody>
          <a:bodyPr wrap="square">
            <a:spAutoFit/>
          </a:bodyPr>
          <a:lstStyle/>
          <a:p>
            <a:pPr algn="just"/>
            <a:endParaRPr lang="es-ES" b="1" i="1" dirty="0" smtClean="0">
              <a:solidFill>
                <a:schemeClr val="accent3">
                  <a:lumMod val="75000"/>
                </a:schemeClr>
              </a:solidFill>
              <a:latin typeface="Calibri" pitchFamily="34" charset="0"/>
            </a:endParaRPr>
          </a:p>
          <a:p>
            <a:pPr algn="just"/>
            <a:r>
              <a:rPr lang="es-ES" b="1" i="1" dirty="0" smtClean="0">
                <a:solidFill>
                  <a:schemeClr val="accent3">
                    <a:lumMod val="75000"/>
                  </a:schemeClr>
                </a:solidFill>
                <a:latin typeface="Calibri" pitchFamily="34" charset="0"/>
              </a:rPr>
              <a:t>Información General</a:t>
            </a:r>
          </a:p>
          <a:p>
            <a:pPr algn="just"/>
            <a:endParaRPr lang="es-ES" dirty="0" smtClean="0"/>
          </a:p>
          <a:p>
            <a:pPr algn="just">
              <a:lnSpc>
                <a:spcPct val="150000"/>
              </a:lnSpc>
            </a:pPr>
            <a:r>
              <a:rPr lang="es-ES" sz="1600" i="1" dirty="0" smtClean="0">
                <a:solidFill>
                  <a:schemeClr val="tx2">
                    <a:lumMod val="75000"/>
                  </a:schemeClr>
                </a:solidFill>
                <a:latin typeface="Calibri" pitchFamily="34" charset="0"/>
              </a:rPr>
              <a:t>Con el paso de los años  se  construyeron más bodegas y algunos atracaderos  de poca profundidad, tanto en el muelle principal, como en un sitio denominado el Cocal en el estero de Puntarenas.</a:t>
            </a:r>
          </a:p>
          <a:p>
            <a:pPr algn="just"/>
            <a:r>
              <a:rPr lang="es-ES" dirty="0" smtClean="0"/>
              <a:t> </a:t>
            </a:r>
            <a:endParaRPr lang="es-ES" b="1" dirty="0" smtClean="0"/>
          </a:p>
        </p:txBody>
      </p:sp>
      <p:cxnSp>
        <p:nvCxnSpPr>
          <p:cNvPr id="9" name="8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Puerto Caldera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pic>
        <p:nvPicPr>
          <p:cNvPr id="7" name="4 Marcador de contenido" descr="Quepos.jpg"/>
          <p:cNvPicPr>
            <a:picLocks noGrp="1" noChangeAspect="1"/>
          </p:cNvPicPr>
          <p:nvPr>
            <p:ph sz="half" idx="2"/>
          </p:nvPr>
        </p:nvPicPr>
        <p:blipFill>
          <a:blip r:embed="rId2"/>
          <a:stretch>
            <a:fillRect/>
          </a:stretch>
        </p:blipFill>
        <p:spPr>
          <a:xfrm>
            <a:off x="5643570" y="1033828"/>
            <a:ext cx="3252107" cy="213709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1" name="10 Rectángulo"/>
          <p:cNvSpPr/>
          <p:nvPr/>
        </p:nvSpPr>
        <p:spPr>
          <a:xfrm>
            <a:off x="1142976" y="3173458"/>
            <a:ext cx="7643866" cy="3108543"/>
          </a:xfrm>
          <a:prstGeom prst="rect">
            <a:avLst/>
          </a:prstGeom>
        </p:spPr>
        <p:txBody>
          <a:bodyPr wrap="square">
            <a:spAutoFit/>
          </a:bodyPr>
          <a:lstStyle/>
          <a:p>
            <a:pPr algn="just"/>
            <a:r>
              <a:rPr lang="es-ES" dirty="0" smtClean="0"/>
              <a:t> </a:t>
            </a:r>
          </a:p>
          <a:p>
            <a:pPr algn="just"/>
            <a:endParaRPr lang="es-ES" sz="1600" i="1" dirty="0" smtClean="0">
              <a:solidFill>
                <a:schemeClr val="tx2">
                  <a:lumMod val="75000"/>
                </a:schemeClr>
              </a:solidFill>
              <a:latin typeface="Calibri" pitchFamily="34" charset="0"/>
            </a:endParaRPr>
          </a:p>
          <a:p>
            <a:pPr algn="just"/>
            <a:r>
              <a:rPr lang="es-ES" sz="1600" i="1" dirty="0" smtClean="0">
                <a:solidFill>
                  <a:schemeClr val="tx2">
                    <a:lumMod val="75000"/>
                  </a:schemeClr>
                </a:solidFill>
                <a:latin typeface="Calibri" pitchFamily="34" charset="0"/>
              </a:rPr>
              <a:t>Con el paso de los años  se  construyeron más bodegas y algunos atracaderos  de poca profundidad, tanto en el muelle principal, como en un sitio denominado el Cocal en el estero de Puntarenas. La  ciudad creció  alrededor del puerto,  y debido a los continuos congestionamientos de buques, a finales de los años sesenta se  pensó en un desarrollo  portuario que facilitara el comercio exterior  de la nación, con las zonas económicas de acceso  por el Océano Pacífico.   Luego de  que varias compañías  consultoras llevaran  a cabo sus estudios, se  decidió como emplazamiento  para el nuevo puerto la bahía de Caldera,   por representar la mejor  ubicación  desde el punto de vista económico del  proyecto.</a:t>
            </a:r>
          </a:p>
          <a:p>
            <a:pPr algn="just"/>
            <a:endParaRPr lang="es-ES" dirty="0">
              <a:solidFill>
                <a:schemeClr val="bg2">
                  <a:lumMod val="50000"/>
                </a:schemeClr>
              </a:solidFill>
            </a:endParaRPr>
          </a:p>
        </p:txBody>
      </p:sp>
      <p:sp>
        <p:nvSpPr>
          <p:cNvPr id="12"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4" name="13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3" name="12 Grupo"/>
          <p:cNvGrpSpPr/>
          <p:nvPr/>
        </p:nvGrpSpPr>
        <p:grpSpPr>
          <a:xfrm>
            <a:off x="734986" y="6357958"/>
            <a:ext cx="1285884" cy="525466"/>
            <a:chOff x="734986" y="6357958"/>
            <a:chExt cx="1285884" cy="525466"/>
          </a:xfrm>
        </p:grpSpPr>
        <p:sp>
          <p:nvSpPr>
            <p:cNvPr id="15" name="14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6" name="15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1"/>
                                          </p:val>
                                        </p:tav>
                                        <p:tav tm="100000">
                                          <p:val>
                                            <p:strVal val="#ppt_x"/>
                                          </p:val>
                                        </p:tav>
                                      </p:tavLst>
                                    </p:anim>
                                    <p:anim calcmode="lin" valueType="num">
                                      <p:cBhvr>
                                        <p:cTn id="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Quepos.jpg"/>
          <p:cNvPicPr>
            <a:picLocks noGrp="1" noChangeAspect="1"/>
          </p:cNvPicPr>
          <p:nvPr>
            <p:ph sz="half" idx="2"/>
          </p:nvPr>
        </p:nvPicPr>
        <p:blipFill>
          <a:blip r:embed="rId2" cstate="print"/>
          <a:stretch>
            <a:fillRect/>
          </a:stretch>
        </p:blipFill>
        <p:spPr>
          <a:xfrm>
            <a:off x="2500298" y="1000108"/>
            <a:ext cx="5072098" cy="2571768"/>
          </a:xfrm>
          <a:prstGeom prst="rect">
            <a:avLst/>
          </a:prstGeom>
          <a:ln>
            <a:noFill/>
          </a:ln>
          <a:effectLst>
            <a:softEdge rad="112500"/>
          </a:effectLst>
        </p:spPr>
      </p:pic>
      <p:sp>
        <p:nvSpPr>
          <p:cNvPr id="8" name="7 Rectángulo"/>
          <p:cNvSpPr/>
          <p:nvPr/>
        </p:nvSpPr>
        <p:spPr>
          <a:xfrm>
            <a:off x="1571604" y="3650654"/>
            <a:ext cx="6786610" cy="2492990"/>
          </a:xfrm>
          <a:prstGeom prst="rect">
            <a:avLst/>
          </a:prstGeom>
        </p:spPr>
        <p:txBody>
          <a:bodyPr wrap="square">
            <a:spAutoFit/>
          </a:bodyPr>
          <a:lstStyle/>
          <a:p>
            <a:pPr algn="just"/>
            <a:r>
              <a:rPr lang="es-ES" b="1" i="1" dirty="0" smtClean="0">
                <a:solidFill>
                  <a:schemeClr val="accent3">
                    <a:lumMod val="75000"/>
                  </a:schemeClr>
                </a:solidFill>
                <a:latin typeface="Calibri" pitchFamily="34" charset="0"/>
              </a:rPr>
              <a:t>Información General</a:t>
            </a:r>
          </a:p>
          <a:p>
            <a:pPr algn="just">
              <a:lnSpc>
                <a:spcPct val="150000"/>
              </a:lnSpc>
            </a:pPr>
            <a:r>
              <a:rPr lang="es-ES" sz="1600" i="1" dirty="0" smtClean="0">
                <a:solidFill>
                  <a:schemeClr val="tx2">
                    <a:lumMod val="75000"/>
                  </a:schemeClr>
                </a:solidFill>
                <a:latin typeface="Calibri" pitchFamily="34" charset="0"/>
              </a:rPr>
              <a:t>En ese entonces el principal puerto que brindaba servicios en la costa Pacífica era Puntarenas.  Luego de varios estudios y con la finalidad de contar con mejores instalaciones portuarias, se seleccionó la Bahía de Caldera para la creación de un nuevo puerto, “Puerto Caldera”, el cual fue inaugurado en el año 1982, que al día de hoy es la Terminal más moderna del Pacífico Costarricense.</a:t>
            </a:r>
          </a:p>
          <a:p>
            <a:pPr algn="just"/>
            <a:endParaRPr lang="es-ES" dirty="0">
              <a:solidFill>
                <a:schemeClr val="bg2">
                  <a:lumMod val="50000"/>
                </a:schemeClr>
              </a:solidFill>
            </a:endParaRPr>
          </a:p>
        </p:txBody>
      </p:sp>
      <p:cxnSp>
        <p:nvCxnSpPr>
          <p:cNvPr id="9" name="8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10" name="9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Puerto Caldera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2" name="11 Grupo"/>
          <p:cNvGrpSpPr/>
          <p:nvPr/>
        </p:nvGrpSpPr>
        <p:grpSpPr>
          <a:xfrm>
            <a:off x="734986" y="6357958"/>
            <a:ext cx="1285884" cy="525466"/>
            <a:chOff x="734986" y="6357958"/>
            <a:chExt cx="1285884" cy="525466"/>
          </a:xfrm>
        </p:grpSpPr>
        <p:sp>
          <p:nvSpPr>
            <p:cNvPr id="13" name="12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4" name="13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Golfito2.jpg"/>
          <p:cNvPicPr>
            <a:picLocks noGrp="1" noChangeAspect="1"/>
          </p:cNvPicPr>
          <p:nvPr>
            <p:ph sz="half" idx="2"/>
          </p:nvPr>
        </p:nvPicPr>
        <p:blipFill>
          <a:blip r:embed="rId2"/>
          <a:stretch>
            <a:fillRect/>
          </a:stretch>
        </p:blipFill>
        <p:spPr>
          <a:xfrm>
            <a:off x="5408618" y="1785926"/>
            <a:ext cx="3500462" cy="385765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cxnSp>
        <p:nvCxnSpPr>
          <p:cNvPr id="8" name="7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9" name="8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Terminal Golfito</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10" name="9 Rectángulo"/>
          <p:cNvSpPr/>
          <p:nvPr/>
        </p:nvSpPr>
        <p:spPr>
          <a:xfrm>
            <a:off x="1142976" y="1071546"/>
            <a:ext cx="4000528" cy="5216813"/>
          </a:xfrm>
          <a:prstGeom prst="rect">
            <a:avLst/>
          </a:prstGeom>
        </p:spPr>
        <p:txBody>
          <a:bodyPr wrap="square">
            <a:spAutoFit/>
          </a:bodyPr>
          <a:lstStyle/>
          <a:p>
            <a:pPr algn="just"/>
            <a:r>
              <a:rPr lang="es-ES" b="1" i="1" dirty="0" smtClean="0">
                <a:solidFill>
                  <a:schemeClr val="accent3">
                    <a:lumMod val="75000"/>
                  </a:schemeClr>
                </a:solidFill>
                <a:latin typeface="Calibri" pitchFamily="34" charset="0"/>
              </a:rPr>
              <a:t>Información General</a:t>
            </a:r>
          </a:p>
          <a:p>
            <a:pPr algn="just">
              <a:lnSpc>
                <a:spcPct val="150000"/>
              </a:lnSpc>
            </a:pPr>
            <a:r>
              <a:rPr lang="es-ES" sz="1500" i="1" dirty="0" smtClean="0">
                <a:solidFill>
                  <a:schemeClr val="tx2">
                    <a:lumMod val="75000"/>
                  </a:schemeClr>
                </a:solidFill>
                <a:latin typeface="Calibri" pitchFamily="34" charset="0"/>
              </a:rPr>
              <a:t>Se encuentra ubicado en el Golfo Dulce en la bahía del mismo nombre, fue construido en el año 1939 por la Compañía Bananera de Costa Rica, una subsidiaria de la </a:t>
            </a:r>
            <a:r>
              <a:rPr lang="es-ES" sz="1500" i="1" dirty="0" err="1" smtClean="0">
                <a:solidFill>
                  <a:schemeClr val="tx2">
                    <a:lumMod val="75000"/>
                  </a:schemeClr>
                </a:solidFill>
                <a:latin typeface="Calibri" pitchFamily="34" charset="0"/>
              </a:rPr>
              <a:t>United</a:t>
            </a:r>
            <a:r>
              <a:rPr lang="es-ES" sz="1500" i="1" dirty="0" smtClean="0">
                <a:solidFill>
                  <a:schemeClr val="tx2">
                    <a:lumMod val="75000"/>
                  </a:schemeClr>
                </a:solidFill>
                <a:latin typeface="Calibri" pitchFamily="34" charset="0"/>
              </a:rPr>
              <a:t> </a:t>
            </a:r>
            <a:r>
              <a:rPr lang="es-ES" sz="1500" i="1" dirty="0" err="1" smtClean="0">
                <a:solidFill>
                  <a:schemeClr val="tx2">
                    <a:lumMod val="75000"/>
                  </a:schemeClr>
                </a:solidFill>
                <a:latin typeface="Calibri" pitchFamily="34" charset="0"/>
              </a:rPr>
              <a:t>Fruit</a:t>
            </a:r>
            <a:r>
              <a:rPr lang="es-ES" sz="1500" i="1" dirty="0" smtClean="0">
                <a:solidFill>
                  <a:schemeClr val="tx2">
                    <a:lumMod val="75000"/>
                  </a:schemeClr>
                </a:solidFill>
                <a:latin typeface="Calibri" pitchFamily="34" charset="0"/>
              </a:rPr>
              <a:t> </a:t>
            </a:r>
            <a:r>
              <a:rPr lang="es-ES" sz="1500" i="1" dirty="0" err="1" smtClean="0">
                <a:solidFill>
                  <a:schemeClr val="tx2">
                    <a:lumMod val="75000"/>
                  </a:schemeClr>
                </a:solidFill>
                <a:latin typeface="Calibri" pitchFamily="34" charset="0"/>
              </a:rPr>
              <a:t>Company</a:t>
            </a:r>
            <a:r>
              <a:rPr lang="es-ES" sz="1500" i="1" dirty="0" smtClean="0">
                <a:solidFill>
                  <a:schemeClr val="tx2">
                    <a:lumMod val="75000"/>
                  </a:schemeClr>
                </a:solidFill>
                <a:latin typeface="Calibri" pitchFamily="34" charset="0"/>
              </a:rPr>
              <a:t>, con el propósito exclusivo de servir de plataforma, para la exportación de banano a Estado Unidos. Dicha compañía bananera lo administró y operó hasta el año 1984, cuando abandono sus actividades en la zona, por lo cual se firmó un Convenio entre la compañía y el Gobierno de la República, el 25 de marzo de 1985 y un finiquito el 18 de abril de 1985, donde se definió que los bienes muebles e inmuebles se traspasaban al Estado. </a:t>
            </a:r>
            <a:endParaRPr lang="es-ES" sz="1500" i="1" dirty="0">
              <a:solidFill>
                <a:schemeClr val="tx2">
                  <a:lumMod val="75000"/>
                </a:schemeClr>
              </a:solidFill>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2" name="11 Grupo"/>
          <p:cNvGrpSpPr/>
          <p:nvPr/>
        </p:nvGrpSpPr>
        <p:grpSpPr>
          <a:xfrm>
            <a:off x="734986" y="6357958"/>
            <a:ext cx="1285884" cy="525466"/>
            <a:chOff x="734986" y="6357958"/>
            <a:chExt cx="1285884" cy="525466"/>
          </a:xfrm>
        </p:grpSpPr>
        <p:sp>
          <p:nvSpPr>
            <p:cNvPr id="13" name="12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4" name="13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Golfito2.jpg"/>
          <p:cNvPicPr>
            <a:picLocks noGrp="1" noChangeAspect="1"/>
          </p:cNvPicPr>
          <p:nvPr>
            <p:ph sz="half" idx="2"/>
          </p:nvPr>
        </p:nvPicPr>
        <p:blipFill>
          <a:blip r:embed="rId2"/>
          <a:stretch>
            <a:fillRect/>
          </a:stretch>
        </p:blipFill>
        <p:spPr>
          <a:xfrm>
            <a:off x="1285852" y="3143248"/>
            <a:ext cx="4857784" cy="332373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cxnSp>
        <p:nvCxnSpPr>
          <p:cNvPr id="8" name="7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9" name="8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Terminal Golfito</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10" name="9 Rectángulo"/>
          <p:cNvSpPr/>
          <p:nvPr/>
        </p:nvSpPr>
        <p:spPr>
          <a:xfrm>
            <a:off x="1142976" y="1071546"/>
            <a:ext cx="7715304" cy="1787797"/>
          </a:xfrm>
          <a:prstGeom prst="rect">
            <a:avLst/>
          </a:prstGeom>
        </p:spPr>
        <p:txBody>
          <a:bodyPr wrap="square">
            <a:spAutoFit/>
          </a:bodyPr>
          <a:lstStyle/>
          <a:p>
            <a:pPr algn="just">
              <a:lnSpc>
                <a:spcPct val="150000"/>
              </a:lnSpc>
            </a:pPr>
            <a:r>
              <a:rPr lang="es-ES_tradnl" sz="1500" i="1" dirty="0" smtClean="0">
                <a:solidFill>
                  <a:schemeClr val="tx2">
                    <a:lumMod val="75000"/>
                  </a:schemeClr>
                </a:solidFill>
                <a:latin typeface="Calibri" pitchFamily="34" charset="0"/>
              </a:rPr>
              <a:t>Mediante la Ley # 7040 del 25 de abril de 1986 el Gobierno de la República por intermedio del Ministerio de Obras Públicas y Transportes, toma posesión de esta obra portuaria, con el propósito de velar por estos bienes y su debida administración, para lo cual mediante Decreto Ejecutivo T-135-MOPT, publicado en el Diario Oficial La Gaceta el 09 de octubre de 1986, se nombra la primera Junta Administrativa Portuaria del Muelle de Golfito.</a:t>
            </a:r>
            <a:endParaRPr lang="es-ES" sz="1500" i="1" dirty="0">
              <a:solidFill>
                <a:schemeClr val="tx2">
                  <a:lumMod val="75000"/>
                </a:schemeClr>
              </a:solidFill>
              <a:latin typeface="Calibri" pitchFamily="34" charset="0"/>
            </a:endParaRPr>
          </a:p>
        </p:txBody>
      </p:sp>
      <p:sp>
        <p:nvSpPr>
          <p:cNvPr id="2049" name="Rectangle 1"/>
          <p:cNvSpPr>
            <a:spLocks noChangeArrowheads="1"/>
          </p:cNvSpPr>
          <p:nvPr/>
        </p:nvSpPr>
        <p:spPr bwMode="auto">
          <a:xfrm>
            <a:off x="6286512" y="3000372"/>
            <a:ext cx="2571768" cy="31727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just" fontAlgn="base">
              <a:lnSpc>
                <a:spcPct val="150000"/>
              </a:lnSpc>
              <a:spcBef>
                <a:spcPct val="0"/>
              </a:spcBef>
              <a:spcAft>
                <a:spcPct val="0"/>
              </a:spcAft>
              <a:buClrTx/>
              <a:buSzTx/>
              <a:buFontTx/>
              <a:buNone/>
              <a:tabLst>
                <a:tab pos="-457200" algn="l"/>
                <a:tab pos="914400" algn="l"/>
                <a:tab pos="1371600" algn="l"/>
                <a:tab pos="1828800" algn="l"/>
                <a:tab pos="2286000" algn="l"/>
                <a:tab pos="2743200" algn="l"/>
                <a:tab pos="3200400" algn="l"/>
              </a:tabLst>
            </a:pPr>
            <a:r>
              <a:rPr lang="es-ES_tradnl" sz="1500" i="1" dirty="0" smtClean="0">
                <a:solidFill>
                  <a:schemeClr val="tx2">
                    <a:lumMod val="75000"/>
                  </a:schemeClr>
                </a:solidFill>
                <a:latin typeface="Calibri" pitchFamily="34" charset="0"/>
              </a:rPr>
              <a:t>Por medio del Decreto Ejecutivo 25231-MOPT, publicado en el Diario Oficial La Gaceta el 25 de junio de 1996, se transforma la Junta Administrativa del Muelle de Golfito en Junta de Desarrollo Portuario del Cantón de Golfito.</a:t>
            </a: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2" name="11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1" name="10 Grupo"/>
          <p:cNvGrpSpPr/>
          <p:nvPr/>
        </p:nvGrpSpPr>
        <p:grpSpPr>
          <a:xfrm>
            <a:off x="734986" y="6357958"/>
            <a:ext cx="1285884" cy="525466"/>
            <a:chOff x="734986" y="6357958"/>
            <a:chExt cx="1285884" cy="525466"/>
          </a:xfrm>
        </p:grpSpPr>
        <p:sp>
          <p:nvSpPr>
            <p:cNvPr id="13" name="12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4" name="13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Golfito2.jpg"/>
          <p:cNvPicPr>
            <a:picLocks noGrp="1" noChangeAspect="1"/>
          </p:cNvPicPr>
          <p:nvPr>
            <p:ph sz="half" idx="2"/>
          </p:nvPr>
        </p:nvPicPr>
        <p:blipFill>
          <a:blip r:embed="rId2"/>
          <a:stretch>
            <a:fillRect/>
          </a:stretch>
        </p:blipFill>
        <p:spPr>
          <a:xfrm>
            <a:off x="1643042" y="3131089"/>
            <a:ext cx="6643734" cy="26553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cxnSp>
        <p:nvCxnSpPr>
          <p:cNvPr id="8" name="7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9" name="8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Terminal Golfito</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11" name="Rectangle 1"/>
          <p:cNvSpPr>
            <a:spLocks noChangeArrowheads="1"/>
          </p:cNvSpPr>
          <p:nvPr/>
        </p:nvSpPr>
        <p:spPr bwMode="auto">
          <a:xfrm>
            <a:off x="1142976" y="1285860"/>
            <a:ext cx="7215238"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es-ES" b="1" i="1" dirty="0" smtClean="0">
                <a:solidFill>
                  <a:schemeClr val="accent3">
                    <a:lumMod val="75000"/>
                  </a:schemeClr>
                </a:solidFill>
                <a:latin typeface="Calibri" pitchFamily="34" charset="0"/>
              </a:rPr>
              <a:t>Información General</a:t>
            </a:r>
          </a:p>
          <a:p>
            <a:pPr algn="just"/>
            <a:endParaRPr lang="es-ES_tradnl" dirty="0" smtClean="0"/>
          </a:p>
          <a:p>
            <a:pPr algn="just">
              <a:lnSpc>
                <a:spcPct val="150000"/>
              </a:lnSpc>
            </a:pPr>
            <a:r>
              <a:rPr lang="es-ES_tradnl" sz="1600" i="1" dirty="0" smtClean="0">
                <a:solidFill>
                  <a:schemeClr val="tx2">
                    <a:lumMod val="75000"/>
                  </a:schemeClr>
                </a:solidFill>
                <a:latin typeface="Calibri" pitchFamily="34" charset="0"/>
              </a:rPr>
              <a:t>Finalmente, mediante Decreto Ejecutivo #30744-MOPT, de fecha 03 de octubre del 2002, se decreta la nueva integración de la Junta de Desarrollo Portuario del Cantón de Golfito.</a:t>
            </a:r>
            <a:endParaRPr lang="es-ES" sz="1600" i="1" dirty="0">
              <a:solidFill>
                <a:schemeClr val="tx2">
                  <a:lumMod val="75000"/>
                </a:schemeClr>
              </a:solidFill>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0" name="9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2" name="11 Grupo"/>
          <p:cNvGrpSpPr/>
          <p:nvPr/>
        </p:nvGrpSpPr>
        <p:grpSpPr>
          <a:xfrm>
            <a:off x="734986" y="6357958"/>
            <a:ext cx="1285884" cy="525466"/>
            <a:chOff x="734986" y="6357958"/>
            <a:chExt cx="1285884" cy="525466"/>
          </a:xfrm>
        </p:grpSpPr>
        <p:sp>
          <p:nvSpPr>
            <p:cNvPr id="13" name="12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4" name="13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357290" y="2643206"/>
            <a:ext cx="7429552" cy="2143116"/>
          </a:xfrm>
          <a:prstGeom prst="rect">
            <a:avLst/>
          </a:prstGeom>
        </p:spPr>
        <p:txBody>
          <a:bodyPr anchor="t">
            <a:normAutofit/>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Concesionarios</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5" name="4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5" name="Rectangle 3"/>
          <p:cNvSpPr>
            <a:spLocks noChangeArrowheads="1"/>
          </p:cNvSpPr>
          <p:nvPr/>
        </p:nvSpPr>
        <p:spPr bwMode="auto">
          <a:xfrm>
            <a:off x="571472" y="1785926"/>
            <a:ext cx="7929618" cy="3929090"/>
          </a:xfrm>
          <a:prstGeom prst="rect">
            <a:avLst/>
          </a:prstGeom>
          <a:noFill/>
          <a:ln w="9525">
            <a:noFill/>
            <a:miter lim="800000"/>
            <a:headEnd/>
            <a:tailEnd/>
          </a:ln>
          <a:effectLst/>
        </p:spPr>
        <p:txBody>
          <a:bodyPr lIns="91414" tIns="45707" rIns="91414" bIns="45707"/>
          <a:lstStyle/>
          <a:p>
            <a:pPr marL="571500" algn="just" defTabSz="912813">
              <a:spcBef>
                <a:spcPct val="20000"/>
              </a:spcBef>
              <a:buClr>
                <a:schemeClr val="accent1"/>
              </a:buClr>
              <a:buSzPct val="65000"/>
            </a:pPr>
            <a:endParaRPr lang="es-ES" sz="1600" i="1" dirty="0" smtClean="0">
              <a:solidFill>
                <a:schemeClr val="tx2">
                  <a:lumMod val="75000"/>
                </a:schemeClr>
              </a:solidFill>
              <a:latin typeface="Calibri" pitchFamily="34" charset="0"/>
            </a:endParaRPr>
          </a:p>
          <a:p>
            <a:pPr marL="571500" algn="just" defTabSz="912813">
              <a:spcBef>
                <a:spcPct val="20000"/>
              </a:spcBef>
              <a:buClr>
                <a:schemeClr val="accent1"/>
              </a:buClr>
              <a:buSzPct val="65000"/>
            </a:pPr>
            <a:r>
              <a:rPr lang="es-ES" i="1" dirty="0" smtClean="0">
                <a:solidFill>
                  <a:schemeClr val="tx2">
                    <a:lumMod val="75000"/>
                  </a:schemeClr>
                </a:solidFill>
                <a:latin typeface="Calibri" pitchFamily="34" charset="0"/>
              </a:rPr>
              <a:t>El 23 de enero del 2002 se publicó, en el diario oficial La Gaceta, la adjudicación de la Concesión de Obra Pública con Servicio Público de la Terminal Granelera de Puerto Caldera al “Consorcio Portuario Caldera I”. El 15 de marzo del 2002 se publicó la re adjudicación de la Concesión de Gestión de Servicios Públicos de Remolcadores a Sudamericana  Agencias Aéreas y Marítimas S.A. (SAAM). El 27 de mayo del 2002 se publicó  la re adjudicación de la Concesión de Gestión de Servicios  Públicos de la Terminal de Caldera, que recayó en el “Consorcio Portuario Caldera II”. </a:t>
            </a:r>
          </a:p>
          <a:p>
            <a:pPr marL="571500" algn="just" defTabSz="912813">
              <a:spcBef>
                <a:spcPct val="20000"/>
              </a:spcBef>
              <a:buClr>
                <a:schemeClr val="accent1"/>
              </a:buClr>
              <a:buSzPct val="65000"/>
            </a:pPr>
            <a:endParaRPr lang="es-ES" i="1" dirty="0" smtClean="0">
              <a:solidFill>
                <a:schemeClr val="tx2">
                  <a:lumMod val="75000"/>
                </a:schemeClr>
              </a:solidFill>
              <a:latin typeface="Calibri" pitchFamily="34" charset="0"/>
            </a:endParaRPr>
          </a:p>
          <a:p>
            <a:pPr marL="571500" algn="just" defTabSz="912813">
              <a:spcBef>
                <a:spcPct val="20000"/>
              </a:spcBef>
              <a:buClr>
                <a:schemeClr val="accent1"/>
              </a:buClr>
              <a:buSzPct val="65000"/>
            </a:pPr>
            <a:r>
              <a:rPr lang="es-ES" i="1" dirty="0" smtClean="0">
                <a:solidFill>
                  <a:schemeClr val="tx2">
                    <a:lumMod val="75000"/>
                  </a:schemeClr>
                </a:solidFill>
                <a:latin typeface="Calibri" pitchFamily="34" charset="0"/>
              </a:rPr>
              <a:t>El  concesionario es un consorcio integrado por las empresas Sociedad Portuaria Buenaventura y Brisas del Pacífico de Colombia, así como Logística de Granos y Comercializadora </a:t>
            </a:r>
            <a:r>
              <a:rPr lang="es-ES" i="1" dirty="0" err="1" smtClean="0">
                <a:solidFill>
                  <a:schemeClr val="tx2">
                    <a:lumMod val="75000"/>
                  </a:schemeClr>
                </a:solidFill>
                <a:latin typeface="Calibri" pitchFamily="34" charset="0"/>
              </a:rPr>
              <a:t>RyS</a:t>
            </a:r>
            <a:r>
              <a:rPr lang="es-ES" i="1" dirty="0" smtClean="0">
                <a:solidFill>
                  <a:schemeClr val="tx2">
                    <a:lumMod val="75000"/>
                  </a:schemeClr>
                </a:solidFill>
                <a:latin typeface="Calibri" pitchFamily="34" charset="0"/>
              </a:rPr>
              <a:t> de Costa Rica.</a:t>
            </a:r>
          </a:p>
          <a:p>
            <a:pPr marL="571500" indent="-571500" algn="just" defTabSz="912813">
              <a:spcBef>
                <a:spcPct val="20000"/>
              </a:spcBef>
              <a:buClr>
                <a:schemeClr val="accent1"/>
              </a:buClr>
              <a:buSzPct val="65000"/>
            </a:pPr>
            <a:endParaRPr lang="es-AR" i="1" dirty="0" smtClean="0">
              <a:solidFill>
                <a:schemeClr val="tx2">
                  <a:lumMod val="75000"/>
                </a:schemeClr>
              </a:solidFill>
              <a:latin typeface="Calibri" pitchFamily="34" charset="0"/>
            </a:endParaRPr>
          </a:p>
          <a:p>
            <a:pPr marL="571500" indent="-571500" algn="just" defTabSz="912813">
              <a:spcBef>
                <a:spcPct val="20000"/>
              </a:spcBef>
              <a:buClr>
                <a:schemeClr val="accent1"/>
              </a:buClr>
              <a:buSzPct val="65000"/>
              <a:buFont typeface="Wingdings" pitchFamily="2" charset="2"/>
              <a:buNone/>
            </a:pPr>
            <a:endParaRPr lang="es-AR" i="1" dirty="0" smtClean="0">
              <a:solidFill>
                <a:schemeClr val="tx2">
                  <a:lumMod val="75000"/>
                </a:schemeClr>
              </a:solidFill>
              <a:latin typeface="Calibri" pitchFamily="34" charset="0"/>
            </a:endParaRPr>
          </a:p>
        </p:txBody>
      </p:sp>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Concesionarios</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pic>
        <p:nvPicPr>
          <p:cNvPr id="6" name="Picture 4" descr="logo_caldera"/>
          <p:cNvPicPr>
            <a:picLocks noChangeAspect="1" noChangeArrowheads="1"/>
          </p:cNvPicPr>
          <p:nvPr/>
        </p:nvPicPr>
        <p:blipFill>
          <a:blip r:embed="rId2" cstate="print"/>
          <a:srcRect/>
          <a:stretch>
            <a:fillRect/>
          </a:stretch>
        </p:blipFill>
        <p:spPr bwMode="auto">
          <a:xfrm>
            <a:off x="7858148" y="1000108"/>
            <a:ext cx="1008062" cy="863600"/>
          </a:xfrm>
          <a:prstGeom prst="rect">
            <a:avLst/>
          </a:prstGeom>
          <a:ln>
            <a:noFill/>
          </a:ln>
          <a:effectLst>
            <a:outerShdw blurRad="292100" dist="139700" dir="2700000" algn="tl" rotWithShape="0">
              <a:srgbClr val="333333">
                <a:alpha val="65000"/>
              </a:srgbClr>
            </a:outerShdw>
          </a:effectLst>
        </p:spPr>
      </p:pic>
      <p:sp>
        <p:nvSpPr>
          <p:cNvPr id="7" name="6 Rectángulo"/>
          <p:cNvSpPr/>
          <p:nvPr/>
        </p:nvSpPr>
        <p:spPr>
          <a:xfrm>
            <a:off x="1142976" y="1071546"/>
            <a:ext cx="6072230" cy="954107"/>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Sociedad Portuaria de Caldera </a:t>
            </a:r>
          </a:p>
          <a:p>
            <a:pPr algn="just"/>
            <a:r>
              <a:rPr lang="es-ES" sz="1900" b="1" i="1" dirty="0" smtClean="0">
                <a:solidFill>
                  <a:schemeClr val="accent3">
                    <a:lumMod val="75000"/>
                  </a:schemeClr>
                </a:solidFill>
                <a:latin typeface="Calibri" pitchFamily="34" charset="0"/>
              </a:rPr>
              <a:t>Sociedad Portuaria Granelera de Caldera </a:t>
            </a:r>
          </a:p>
          <a:p>
            <a:pPr algn="just"/>
            <a:endParaRPr lang="es-ES" b="1" i="1" dirty="0" smtClean="0">
              <a:solidFill>
                <a:schemeClr val="accent3">
                  <a:lumMod val="75000"/>
                </a:schemeClr>
              </a:solidFill>
              <a:latin typeface="Calibri" pitchFamily="34" charset="0"/>
            </a:endParaRPr>
          </a:p>
        </p:txBody>
      </p:sp>
      <p:sp>
        <p:nvSpPr>
          <p:cNvPr id="8"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0" name="9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9" name="8 Grupo"/>
          <p:cNvGrpSpPr/>
          <p:nvPr/>
        </p:nvGrpSpPr>
        <p:grpSpPr>
          <a:xfrm>
            <a:off x="734986" y="6357958"/>
            <a:ext cx="1285884" cy="525466"/>
            <a:chOff x="734986" y="6357958"/>
            <a:chExt cx="1285884" cy="525466"/>
          </a:xfrm>
        </p:grpSpPr>
        <p:sp>
          <p:nvSpPr>
            <p:cNvPr id="11" name="10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2" name="11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9" name="Rectangle 3"/>
          <p:cNvSpPr>
            <a:spLocks noChangeArrowheads="1"/>
          </p:cNvSpPr>
          <p:nvPr/>
        </p:nvSpPr>
        <p:spPr bwMode="auto">
          <a:xfrm>
            <a:off x="571472" y="1401771"/>
            <a:ext cx="8215370" cy="3241675"/>
          </a:xfrm>
          <a:prstGeom prst="rect">
            <a:avLst/>
          </a:prstGeom>
          <a:noFill/>
          <a:ln w="9525">
            <a:noFill/>
            <a:miter lim="800000"/>
            <a:headEnd/>
            <a:tailEnd/>
          </a:ln>
          <a:effectLst/>
        </p:spPr>
        <p:txBody>
          <a:bodyPr lIns="91414" tIns="45707" rIns="91414" bIns="45707"/>
          <a:lstStyle/>
          <a:p>
            <a:pPr marL="571500" indent="-571500" defTabSz="912813">
              <a:spcBef>
                <a:spcPct val="20000"/>
              </a:spcBef>
              <a:buClr>
                <a:schemeClr val="accent1"/>
              </a:buClr>
              <a:buSzPct val="65000"/>
              <a:buFont typeface="Wingdings" pitchFamily="2" charset="2"/>
              <a:buNone/>
            </a:pPr>
            <a:r>
              <a:rPr lang="es-ES" sz="1400" b="1" dirty="0">
                <a:latin typeface="Arial" charset="0"/>
              </a:rPr>
              <a:t>	</a:t>
            </a:r>
            <a:endParaRPr lang="es-ES" sz="1400" dirty="0">
              <a:latin typeface="Arial" charset="0"/>
            </a:endParaRPr>
          </a:p>
          <a:p>
            <a:pPr marL="571500" indent="-571500" algn="just" defTabSz="912813">
              <a:spcBef>
                <a:spcPct val="20000"/>
              </a:spcBef>
              <a:buClr>
                <a:schemeClr val="accent1"/>
              </a:buClr>
              <a:buSzPct val="65000"/>
              <a:buFont typeface="Wingdings" pitchFamily="2" charset="2"/>
              <a:buChar char="n"/>
            </a:pPr>
            <a:endParaRPr lang="es-ES" i="1" dirty="0" smtClean="0">
              <a:solidFill>
                <a:schemeClr val="tx2">
                  <a:lumMod val="75000"/>
                </a:schemeClr>
              </a:solidFill>
              <a:latin typeface="Calibri" pitchFamily="34" charset="0"/>
            </a:endParaRPr>
          </a:p>
          <a:p>
            <a:pPr marL="571500" algn="just" defTabSz="912813">
              <a:spcBef>
                <a:spcPct val="20000"/>
              </a:spcBef>
              <a:buClr>
                <a:schemeClr val="accent1"/>
              </a:buClr>
              <a:buSzPct val="65000"/>
            </a:pPr>
            <a:r>
              <a:rPr lang="es-ES" i="1" dirty="0" smtClean="0">
                <a:solidFill>
                  <a:schemeClr val="tx2">
                    <a:lumMod val="75000"/>
                  </a:schemeClr>
                </a:solidFill>
                <a:latin typeface="Calibri" pitchFamily="34" charset="0"/>
              </a:rPr>
              <a:t>La Sociedad Portuaria de Caldera, S.A. y la Sociedad Portuaria Granelera de Caldera, S.A., son las concesionarias del Muelle de Caldera, estas empresas iniciaron sus operaciones el 11 de Agosto del 2006.  De esta manera culminaba un largo proceso iniciado en el 2001, dirigido a mejorar el puerto de Caldera, mediante el traspaso de los servicios al sector privado.  Uno de los propósitos estratégicos de un programa de modernización y ampliación de la infraestructura nacional impulsada por anteriores y el actual gobierno.  </a:t>
            </a:r>
          </a:p>
          <a:p>
            <a:pPr marL="571500" algn="just" defTabSz="912813">
              <a:spcBef>
                <a:spcPct val="20000"/>
              </a:spcBef>
              <a:buClr>
                <a:schemeClr val="accent1"/>
              </a:buClr>
              <a:buSzPct val="65000"/>
            </a:pPr>
            <a:endParaRPr lang="es-ES" i="1" dirty="0" smtClean="0">
              <a:solidFill>
                <a:schemeClr val="tx2">
                  <a:lumMod val="75000"/>
                </a:schemeClr>
              </a:solidFill>
              <a:latin typeface="Calibri" pitchFamily="34" charset="0"/>
            </a:endParaRPr>
          </a:p>
          <a:p>
            <a:pPr marL="571500" algn="just" defTabSz="912813">
              <a:spcBef>
                <a:spcPct val="20000"/>
              </a:spcBef>
              <a:buClr>
                <a:schemeClr val="accent1"/>
              </a:buClr>
              <a:buSzPct val="65000"/>
            </a:pPr>
            <a:r>
              <a:rPr lang="es-ES" i="1" dirty="0" smtClean="0">
                <a:solidFill>
                  <a:schemeClr val="tx2">
                    <a:lumMod val="75000"/>
                  </a:schemeClr>
                </a:solidFill>
                <a:latin typeface="Calibri" pitchFamily="34" charset="0"/>
              </a:rPr>
              <a:t>Esta decisión también genera historia por ser la primera concesión portuaria que se concreta en una negociación con los trabajadores, en forma pacífica y voluntaria.  Cabe destacar que a pesar de que el muelle está concesionado a este consorcio, el  INCOP continúa en su labor de fiscalización de operaciones y obras..</a:t>
            </a:r>
            <a:endParaRPr lang="es-AR" i="1" dirty="0" smtClean="0">
              <a:solidFill>
                <a:schemeClr val="tx2">
                  <a:lumMod val="75000"/>
                </a:schemeClr>
              </a:solidFill>
              <a:latin typeface="Calibri" pitchFamily="34" charset="0"/>
            </a:endParaRPr>
          </a:p>
        </p:txBody>
      </p:sp>
      <p:cxnSp>
        <p:nvCxnSpPr>
          <p:cNvPr id="5" name="4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Concesionarios</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pic>
        <p:nvPicPr>
          <p:cNvPr id="7" name="Picture 4" descr="logo_caldera"/>
          <p:cNvPicPr>
            <a:picLocks noChangeAspect="1" noChangeArrowheads="1"/>
          </p:cNvPicPr>
          <p:nvPr/>
        </p:nvPicPr>
        <p:blipFill>
          <a:blip r:embed="rId2" cstate="print"/>
          <a:srcRect/>
          <a:stretch>
            <a:fillRect/>
          </a:stretch>
        </p:blipFill>
        <p:spPr bwMode="auto">
          <a:xfrm>
            <a:off x="7858148" y="1000108"/>
            <a:ext cx="1008062" cy="863600"/>
          </a:xfrm>
          <a:prstGeom prst="rect">
            <a:avLst/>
          </a:prstGeom>
          <a:ln>
            <a:noFill/>
          </a:ln>
          <a:effectLst>
            <a:outerShdw blurRad="292100" dist="139700" dir="2700000" algn="tl" rotWithShape="0">
              <a:srgbClr val="333333">
                <a:alpha val="65000"/>
              </a:srgbClr>
            </a:outerShdw>
          </a:effectLst>
        </p:spPr>
      </p:pic>
      <p:sp>
        <p:nvSpPr>
          <p:cNvPr id="8" name="7 Rectángulo"/>
          <p:cNvSpPr/>
          <p:nvPr/>
        </p:nvSpPr>
        <p:spPr>
          <a:xfrm>
            <a:off x="1142976" y="1071546"/>
            <a:ext cx="6072230" cy="954107"/>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Sociedad Portuaria de Caldera </a:t>
            </a:r>
          </a:p>
          <a:p>
            <a:pPr algn="just"/>
            <a:r>
              <a:rPr lang="es-ES" sz="1900" b="1" i="1" dirty="0" smtClean="0">
                <a:solidFill>
                  <a:schemeClr val="accent3">
                    <a:lumMod val="75000"/>
                  </a:schemeClr>
                </a:solidFill>
                <a:latin typeface="Calibri" pitchFamily="34" charset="0"/>
              </a:rPr>
              <a:t>Sociedad Portuaria Granelera de Caldera </a:t>
            </a:r>
          </a:p>
          <a:p>
            <a:pPr algn="just"/>
            <a:endParaRPr lang="es-ES" b="1" i="1" dirty="0" smtClean="0">
              <a:solidFill>
                <a:schemeClr val="accent3">
                  <a:lumMod val="75000"/>
                </a:schemeClr>
              </a:solidFill>
              <a:latin typeface="Calibri" pitchFamily="34" charset="0"/>
            </a:endParaRPr>
          </a:p>
        </p:txBody>
      </p:sp>
      <p:sp>
        <p:nvSpPr>
          <p:cNvPr id="9"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0" name="9 Imagen" descr="incop3.bmp"/>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1" name="10 Grupo"/>
          <p:cNvGrpSpPr/>
          <p:nvPr/>
        </p:nvGrpSpPr>
        <p:grpSpPr>
          <a:xfrm>
            <a:off x="734986" y="6357958"/>
            <a:ext cx="1285884" cy="525466"/>
            <a:chOff x="734986" y="6357958"/>
            <a:chExt cx="1285884" cy="525466"/>
          </a:xfrm>
        </p:grpSpPr>
        <p:sp>
          <p:nvSpPr>
            <p:cNvPr id="12" name="11 Botón de acción: Inicio">
              <a:hlinkClick r:id="rId4"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3" name="12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4"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over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style.rotation</p:attrName>
                                        </p:attrNameLst>
                                      </p:cBhvr>
                                      <p:tavLst>
                                        <p:tav tm="0">
                                          <p:val>
                                            <p:fltVal val="720"/>
                                          </p:val>
                                        </p:tav>
                                        <p:tav tm="100000">
                                          <p:val>
                                            <p:fltVal val="0"/>
                                          </p:val>
                                        </p:tav>
                                      </p:tavLst>
                                    </p:anim>
                                    <p:anim calcmode="lin" valueType="num">
                                      <p:cBhvr>
                                        <p:cTn id="9" dur="2000" fill="hold"/>
                                        <p:tgtEl>
                                          <p:spTgt spid="7"/>
                                        </p:tgtEl>
                                        <p:attrNameLst>
                                          <p:attrName>ppt_h</p:attrName>
                                        </p:attrNameLst>
                                      </p:cBhvr>
                                      <p:tavLst>
                                        <p:tav tm="0">
                                          <p:val>
                                            <p:fltVal val="0"/>
                                          </p:val>
                                        </p:tav>
                                        <p:tav tm="100000">
                                          <p:val>
                                            <p:strVal val="#ppt_h"/>
                                          </p:val>
                                        </p:tav>
                                      </p:tavLst>
                                    </p:anim>
                                    <p:anim calcmode="lin" valueType="num">
                                      <p:cBhvr>
                                        <p:cTn id="10"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4" name="Rectangle 4"/>
          <p:cNvSpPr>
            <a:spLocks noChangeArrowheads="1"/>
          </p:cNvSpPr>
          <p:nvPr/>
        </p:nvSpPr>
        <p:spPr bwMode="auto">
          <a:xfrm>
            <a:off x="571472" y="1473209"/>
            <a:ext cx="7858180" cy="3241675"/>
          </a:xfrm>
          <a:prstGeom prst="rect">
            <a:avLst/>
          </a:prstGeom>
          <a:noFill/>
          <a:ln w="9525">
            <a:noFill/>
            <a:miter lim="800000"/>
            <a:headEnd/>
            <a:tailEnd/>
          </a:ln>
          <a:effectLst/>
        </p:spPr>
        <p:txBody>
          <a:bodyPr lIns="91414" tIns="45707" rIns="91414" bIns="45707"/>
          <a:lstStyle/>
          <a:p>
            <a:pPr marL="571500" algn="just" defTabSz="912813">
              <a:lnSpc>
                <a:spcPct val="150000"/>
              </a:lnSpc>
              <a:spcBef>
                <a:spcPct val="20000"/>
              </a:spcBef>
              <a:buClr>
                <a:schemeClr val="accent1"/>
              </a:buClr>
              <a:buSzPct val="65000"/>
              <a:buFont typeface="Wingdings" pitchFamily="2" charset="2"/>
              <a:buChar char="n"/>
            </a:pPr>
            <a:endParaRPr lang="es-ES" dirty="0">
              <a:latin typeface="Calibri" pitchFamily="34" charset="0"/>
            </a:endParaRPr>
          </a:p>
          <a:p>
            <a:pPr marL="571500" algn="just" defTabSz="912813">
              <a:lnSpc>
                <a:spcPct val="150000"/>
              </a:lnSpc>
              <a:spcBef>
                <a:spcPct val="20000"/>
              </a:spcBef>
              <a:buClr>
                <a:schemeClr val="accent1"/>
              </a:buClr>
              <a:buSzPct val="65000"/>
            </a:pPr>
            <a:r>
              <a:rPr lang="es-ES" i="1" dirty="0" smtClean="0">
                <a:solidFill>
                  <a:schemeClr val="tx2">
                    <a:lumMod val="75000"/>
                  </a:schemeClr>
                </a:solidFill>
                <a:latin typeface="Calibri" pitchFamily="34" charset="0"/>
              </a:rPr>
              <a:t>La Sociedad Portuaria concretará una inversión superior a los US$35.0 millones en los primeros tres años de operación, tanto para la construcción de nueva infraestructura, como al equipamiento de las instalaciones; por ejemplo, la construcción del nuevo muelle granelero, que permitirá que atraquen barcos de hasta 40 mil toneladas, actualmente se pueden atender embarcaciones de hasta 30 mil toneladas y con algunas restricciones.</a:t>
            </a:r>
          </a:p>
        </p:txBody>
      </p:sp>
      <p:cxnSp>
        <p:nvCxnSpPr>
          <p:cNvPr id="5" name="4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Concesionarios</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pic>
        <p:nvPicPr>
          <p:cNvPr id="7" name="Picture 4" descr="logo_caldera"/>
          <p:cNvPicPr>
            <a:picLocks noChangeAspect="1" noChangeArrowheads="1"/>
          </p:cNvPicPr>
          <p:nvPr/>
        </p:nvPicPr>
        <p:blipFill>
          <a:blip r:embed="rId2" cstate="print"/>
          <a:srcRect/>
          <a:stretch>
            <a:fillRect/>
          </a:stretch>
        </p:blipFill>
        <p:spPr bwMode="auto">
          <a:xfrm>
            <a:off x="7858148" y="1000108"/>
            <a:ext cx="1008062" cy="863600"/>
          </a:xfrm>
          <a:prstGeom prst="rect">
            <a:avLst/>
          </a:prstGeom>
          <a:ln>
            <a:noFill/>
          </a:ln>
          <a:effectLst>
            <a:outerShdw blurRad="292100" dist="139700" dir="2700000" algn="tl" rotWithShape="0">
              <a:srgbClr val="333333">
                <a:alpha val="65000"/>
              </a:srgbClr>
            </a:outerShdw>
          </a:effectLst>
        </p:spPr>
      </p:pic>
      <p:sp>
        <p:nvSpPr>
          <p:cNvPr id="8" name="7 Rectángulo"/>
          <p:cNvSpPr/>
          <p:nvPr/>
        </p:nvSpPr>
        <p:spPr>
          <a:xfrm>
            <a:off x="1142976" y="1071546"/>
            <a:ext cx="6072230" cy="954107"/>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Sociedad Portuaria de Caldera </a:t>
            </a:r>
          </a:p>
          <a:p>
            <a:pPr algn="just"/>
            <a:r>
              <a:rPr lang="es-ES" sz="1900" b="1" i="1" dirty="0" smtClean="0">
                <a:solidFill>
                  <a:schemeClr val="accent3">
                    <a:lumMod val="75000"/>
                  </a:schemeClr>
                </a:solidFill>
                <a:latin typeface="Calibri" pitchFamily="34" charset="0"/>
              </a:rPr>
              <a:t>Sociedad Portuaria Granelera de Caldera </a:t>
            </a:r>
          </a:p>
          <a:p>
            <a:pPr algn="just"/>
            <a:endParaRPr lang="es-ES" b="1" i="1" dirty="0" smtClean="0">
              <a:solidFill>
                <a:schemeClr val="accent3">
                  <a:lumMod val="75000"/>
                </a:schemeClr>
              </a:solidFill>
              <a:latin typeface="Calibri" pitchFamily="34" charset="0"/>
            </a:endParaRPr>
          </a:p>
        </p:txBody>
      </p:sp>
      <p:sp>
        <p:nvSpPr>
          <p:cNvPr id="9"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0" name="9 Imagen" descr="incop3.bmp"/>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1" name="10 Grupo"/>
          <p:cNvGrpSpPr/>
          <p:nvPr/>
        </p:nvGrpSpPr>
        <p:grpSpPr>
          <a:xfrm>
            <a:off x="734986" y="6357958"/>
            <a:ext cx="1285884" cy="525466"/>
            <a:chOff x="734986" y="6357958"/>
            <a:chExt cx="1285884" cy="525466"/>
          </a:xfrm>
        </p:grpSpPr>
        <p:sp>
          <p:nvSpPr>
            <p:cNvPr id="12" name="11 Botón de acción: Inicio">
              <a:hlinkClick r:id="rId4"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3" name="12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4"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style.rotation</p:attrName>
                                        </p:attrNameLst>
                                      </p:cBhvr>
                                      <p:tavLst>
                                        <p:tav tm="0">
                                          <p:val>
                                            <p:fltVal val="720"/>
                                          </p:val>
                                        </p:tav>
                                        <p:tav tm="100000">
                                          <p:val>
                                            <p:fltVal val="0"/>
                                          </p:val>
                                        </p:tav>
                                      </p:tavLst>
                                    </p:anim>
                                    <p:anim calcmode="lin" valueType="num">
                                      <p:cBhvr>
                                        <p:cTn id="9" dur="2000" fill="hold"/>
                                        <p:tgtEl>
                                          <p:spTgt spid="7"/>
                                        </p:tgtEl>
                                        <p:attrNameLst>
                                          <p:attrName>ppt_h</p:attrName>
                                        </p:attrNameLst>
                                      </p:cBhvr>
                                      <p:tavLst>
                                        <p:tav tm="0">
                                          <p:val>
                                            <p:fltVal val="0"/>
                                          </p:val>
                                        </p:tav>
                                        <p:tav tm="100000">
                                          <p:val>
                                            <p:strVal val="#ppt_h"/>
                                          </p:val>
                                        </p:tav>
                                      </p:tavLst>
                                    </p:anim>
                                    <p:anim calcmode="lin" valueType="num">
                                      <p:cBhvr>
                                        <p:cTn id="10"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20868" name="Rectangle 4"/>
          <p:cNvSpPr>
            <a:spLocks noChangeArrowheads="1"/>
          </p:cNvSpPr>
          <p:nvPr/>
        </p:nvSpPr>
        <p:spPr bwMode="auto">
          <a:xfrm>
            <a:off x="611188" y="1116019"/>
            <a:ext cx="8247092" cy="3241675"/>
          </a:xfrm>
          <a:prstGeom prst="rect">
            <a:avLst/>
          </a:prstGeom>
          <a:noFill/>
          <a:ln w="9525">
            <a:noFill/>
            <a:miter lim="800000"/>
            <a:headEnd/>
            <a:tailEnd/>
          </a:ln>
          <a:effectLst/>
        </p:spPr>
        <p:txBody>
          <a:bodyPr lIns="91414" tIns="45707" rIns="91414" bIns="45707"/>
          <a:lstStyle/>
          <a:p>
            <a:pPr marL="571500" indent="-571500" defTabSz="912813">
              <a:spcBef>
                <a:spcPct val="20000"/>
              </a:spcBef>
              <a:buClr>
                <a:schemeClr val="accent1"/>
              </a:buClr>
              <a:buSzPct val="65000"/>
              <a:buFont typeface="Wingdings" pitchFamily="2" charset="2"/>
              <a:buNone/>
            </a:pPr>
            <a:r>
              <a:rPr lang="es-ES" sz="1400" b="1" dirty="0">
                <a:latin typeface="Arial" charset="0"/>
              </a:rPr>
              <a:t>   	</a:t>
            </a:r>
            <a:endParaRPr lang="es-ES" sz="1400" dirty="0">
              <a:latin typeface="Arial" charset="0"/>
            </a:endParaRPr>
          </a:p>
          <a:p>
            <a:pPr marL="571500" defTabSz="912813">
              <a:spcBef>
                <a:spcPct val="20000"/>
              </a:spcBef>
              <a:buClr>
                <a:schemeClr val="accent1"/>
              </a:buClr>
              <a:buSzPct val="65000"/>
            </a:pPr>
            <a:endParaRPr lang="es-ES" i="1" dirty="0" smtClean="0">
              <a:solidFill>
                <a:schemeClr val="tx2">
                  <a:lumMod val="75000"/>
                </a:schemeClr>
              </a:solidFill>
              <a:latin typeface="Calibri" pitchFamily="34" charset="0"/>
            </a:endParaRPr>
          </a:p>
          <a:p>
            <a:pPr marL="571500" algn="just" defTabSz="912813">
              <a:lnSpc>
                <a:spcPct val="150000"/>
              </a:lnSpc>
              <a:spcBef>
                <a:spcPct val="20000"/>
              </a:spcBef>
              <a:buClr>
                <a:schemeClr val="accent1"/>
              </a:buClr>
              <a:buSzPct val="65000"/>
            </a:pPr>
            <a:r>
              <a:rPr lang="es-ES" i="1" dirty="0" smtClean="0">
                <a:solidFill>
                  <a:schemeClr val="tx2">
                    <a:lumMod val="75000"/>
                  </a:schemeClr>
                </a:solidFill>
                <a:latin typeface="Calibri" pitchFamily="34" charset="0"/>
              </a:rPr>
              <a:t>Fundada en el Puerto de Valparaíso, Chile, el 15 de noviembre de 1961.  Nace como una sociedad anónima cerrada.  En sus inicios sus actividades están dirigidas a prestar los servicios de </a:t>
            </a:r>
            <a:r>
              <a:rPr lang="es-ES" i="1" dirty="0" err="1" smtClean="0">
                <a:solidFill>
                  <a:schemeClr val="tx2">
                    <a:lumMod val="75000"/>
                  </a:schemeClr>
                </a:solidFill>
                <a:latin typeface="Calibri" pitchFamily="34" charset="0"/>
              </a:rPr>
              <a:t>Agenciamiento</a:t>
            </a:r>
            <a:r>
              <a:rPr lang="es-ES" i="1" dirty="0" smtClean="0">
                <a:solidFill>
                  <a:schemeClr val="tx2">
                    <a:lumMod val="75000"/>
                  </a:schemeClr>
                </a:solidFill>
                <a:latin typeface="Calibri" pitchFamily="34" charset="0"/>
              </a:rPr>
              <a:t> de Naves, estiba, remolcadores y equipos portuarios. En 1992, se convierte en la primera empresa chilena del sector marítimo portuario en expandirse internacionalmente hacia los países de Latinoamérica, estableciéndose en Colombia, Perú, Uruguay, Ecuador, Brasil y México, respectivamente.  Asimismo, participa activamente en los procesos de apertura y privatización portuaria, con el objeto de establecer un servicio global en la región.</a:t>
            </a:r>
          </a:p>
          <a:p>
            <a:pPr marL="571500" indent="-571500" algn="just" defTabSz="912813">
              <a:spcBef>
                <a:spcPct val="20000"/>
              </a:spcBef>
              <a:buClr>
                <a:schemeClr val="accent1"/>
              </a:buClr>
              <a:buSzPct val="65000"/>
              <a:buFont typeface="Wingdings" pitchFamily="2" charset="2"/>
              <a:buChar char="n"/>
            </a:pPr>
            <a:endParaRPr lang="es-ES" sz="1400" dirty="0">
              <a:latin typeface="Arial" charset="0"/>
            </a:endParaRPr>
          </a:p>
        </p:txBody>
      </p:sp>
      <p:pic>
        <p:nvPicPr>
          <p:cNvPr id="420869" name="Picture 5" descr="logo_saam"/>
          <p:cNvPicPr>
            <a:picLocks noChangeAspect="1" noChangeArrowheads="1"/>
          </p:cNvPicPr>
          <p:nvPr/>
        </p:nvPicPr>
        <p:blipFill>
          <a:blip r:embed="rId3"/>
          <a:srcRect/>
          <a:stretch>
            <a:fillRect/>
          </a:stretch>
        </p:blipFill>
        <p:spPr bwMode="auto">
          <a:xfrm>
            <a:off x="7072330" y="1071546"/>
            <a:ext cx="1584325" cy="6477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cxnSp>
        <p:nvCxnSpPr>
          <p:cNvPr id="5" name="4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Concesionarios</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6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Sudamericana Agencias Aéreas y Marítimas S.A</a:t>
            </a:r>
          </a:p>
          <a:p>
            <a:pPr algn="just"/>
            <a:endParaRPr lang="es-ES" b="1" i="1" dirty="0" smtClean="0">
              <a:solidFill>
                <a:schemeClr val="accent3">
                  <a:lumMod val="75000"/>
                </a:schemeClr>
              </a:solidFill>
              <a:latin typeface="Calibri" pitchFamily="34" charset="0"/>
            </a:endParaRPr>
          </a:p>
        </p:txBody>
      </p:sp>
      <p:sp>
        <p:nvSpPr>
          <p:cNvPr id="8"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0" name="9 Grupo"/>
          <p:cNvGrpSpPr/>
          <p:nvPr/>
        </p:nvGrpSpPr>
        <p:grpSpPr>
          <a:xfrm>
            <a:off x="734986" y="6357958"/>
            <a:ext cx="1285884" cy="525466"/>
            <a:chOff x="734986" y="6357958"/>
            <a:chExt cx="1285884" cy="525466"/>
          </a:xfrm>
        </p:grpSpPr>
        <p:sp>
          <p:nvSpPr>
            <p:cNvPr id="11" name="10 Botón de acción: Inicio">
              <a:hlinkClick r:id="rId5"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2" name="11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5" action="ppaction://hlinksldjump"/>
                </a:rPr>
                <a:t>Inicio</a:t>
              </a:r>
              <a:endParaRPr lang="es-ES" sz="1200" b="1" dirty="0">
                <a:solidFill>
                  <a:schemeClr val="tx2">
                    <a:lumMod val="60000"/>
                    <a:lumOff val="40000"/>
                  </a:schemeClr>
                </a:solidFill>
                <a:latin typeface="Calibri" pitchFamily="34" charset="0"/>
              </a:endParaRPr>
            </a:p>
          </p:txBody>
        </p:sp>
      </p:grpSp>
    </p:spTree>
  </p:cSld>
  <p:clrMapOvr>
    <a:overrideClrMapping bg1="lt1" tx1="dk1" bg2="lt2" tx2="dk2" accent1="accent1" accent2="accent2" accent3="accent3" accent4="accent4" accent5="accent5" accent6="accent6" hlink="hlink" folHlink="folHlink"/>
  </p:clrMapOvr>
  <p:transition spd="med">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20869"/>
                                        </p:tgtEl>
                                        <p:attrNameLst>
                                          <p:attrName>style.visibility</p:attrName>
                                        </p:attrNameLst>
                                      </p:cBhvr>
                                      <p:to>
                                        <p:strVal val="visible"/>
                                      </p:to>
                                    </p:set>
                                    <p:animEffect transition="in" filter="wedge">
                                      <p:cBhvr>
                                        <p:cTn id="7" dur="2000"/>
                                        <p:tgtEl>
                                          <p:spTgt spid="420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21891" name="Rectangle 3"/>
          <p:cNvSpPr>
            <a:spLocks noChangeArrowheads="1"/>
          </p:cNvSpPr>
          <p:nvPr/>
        </p:nvSpPr>
        <p:spPr bwMode="auto">
          <a:xfrm>
            <a:off x="611188" y="901705"/>
            <a:ext cx="8104216" cy="3241675"/>
          </a:xfrm>
          <a:prstGeom prst="rect">
            <a:avLst/>
          </a:prstGeom>
          <a:noFill/>
          <a:ln w="9525">
            <a:noFill/>
            <a:miter lim="800000"/>
            <a:headEnd/>
            <a:tailEnd/>
          </a:ln>
          <a:effectLst/>
        </p:spPr>
        <p:txBody>
          <a:bodyPr lIns="91414" tIns="45707" rIns="91414" bIns="45707"/>
          <a:lstStyle/>
          <a:p>
            <a:pPr marL="571500" indent="-571500" defTabSz="912813">
              <a:spcBef>
                <a:spcPct val="20000"/>
              </a:spcBef>
              <a:buClr>
                <a:schemeClr val="accent1"/>
              </a:buClr>
              <a:buSzPct val="65000"/>
              <a:buFont typeface="Wingdings" pitchFamily="2" charset="2"/>
              <a:buNone/>
            </a:pPr>
            <a:endParaRPr lang="es-ES" sz="1400" dirty="0">
              <a:latin typeface="Arial" charset="0"/>
            </a:endParaRPr>
          </a:p>
          <a:p>
            <a:pPr marL="571500" indent="-571500" defTabSz="912813">
              <a:spcBef>
                <a:spcPct val="20000"/>
              </a:spcBef>
              <a:buClr>
                <a:schemeClr val="accent1"/>
              </a:buClr>
              <a:buSzPct val="65000"/>
              <a:buFont typeface="Wingdings" pitchFamily="2" charset="2"/>
              <a:buNone/>
            </a:pPr>
            <a:endParaRPr lang="es-ES" sz="1400" dirty="0">
              <a:latin typeface="Arial" charset="0"/>
            </a:endParaRPr>
          </a:p>
          <a:p>
            <a:pPr marL="571500" indent="-571500" algn="just" defTabSz="912813">
              <a:spcBef>
                <a:spcPct val="20000"/>
              </a:spcBef>
              <a:buClr>
                <a:schemeClr val="accent1"/>
              </a:buClr>
              <a:buSzPct val="65000"/>
              <a:buFont typeface="Wingdings" pitchFamily="2" charset="2"/>
              <a:buChar char="n"/>
            </a:pPr>
            <a:endParaRPr lang="es-ES" sz="1400" dirty="0">
              <a:latin typeface="Arial" charset="0"/>
            </a:endParaRPr>
          </a:p>
          <a:p>
            <a:pPr marL="571500" algn="just" defTabSz="912813">
              <a:lnSpc>
                <a:spcPct val="150000"/>
              </a:lnSpc>
              <a:spcBef>
                <a:spcPct val="20000"/>
              </a:spcBef>
              <a:buClr>
                <a:schemeClr val="accent1"/>
              </a:buClr>
              <a:buSzPct val="65000"/>
            </a:pPr>
            <a:r>
              <a:rPr lang="es-ES" i="1" dirty="0" smtClean="0">
                <a:solidFill>
                  <a:schemeClr val="tx2">
                    <a:lumMod val="75000"/>
                  </a:schemeClr>
                </a:solidFill>
                <a:latin typeface="Calibri" pitchFamily="34" charset="0"/>
              </a:rPr>
              <a:t>En el 2006 incursiona en Costa Rica tras adjudicarse la licitación internacional convocada por el Instituto de Puertos del Pacífico para dar en concesión la Terminal Portuaria Muelle Punta Caleta, para asumir servicios de </a:t>
            </a:r>
            <a:r>
              <a:rPr lang="es-ES" i="1" dirty="0" err="1" smtClean="0">
                <a:solidFill>
                  <a:schemeClr val="tx2">
                    <a:lumMod val="75000"/>
                  </a:schemeClr>
                </a:solidFill>
                <a:latin typeface="Calibri" pitchFamily="34" charset="0"/>
              </a:rPr>
              <a:t>remolcaje</a:t>
            </a:r>
            <a:r>
              <a:rPr lang="es-ES" i="1" dirty="0" smtClean="0">
                <a:solidFill>
                  <a:schemeClr val="tx2">
                    <a:lumMod val="75000"/>
                  </a:schemeClr>
                </a:solidFill>
                <a:latin typeface="Calibri" pitchFamily="34" charset="0"/>
              </a:rPr>
              <a:t>, pilotaje y lanchaje en las Terminales de Punta Morales, Puntarenas y Puerto Caldera, de gran importancia en el movimiento de      buques de carga y pasajeros, confirmando el liderazgo de la compañía en toda la región.</a:t>
            </a:r>
          </a:p>
          <a:p>
            <a:pPr marL="571500" algn="just" defTabSz="912813">
              <a:lnSpc>
                <a:spcPct val="150000"/>
              </a:lnSpc>
              <a:spcBef>
                <a:spcPct val="20000"/>
              </a:spcBef>
              <a:buClr>
                <a:schemeClr val="accent1"/>
              </a:buClr>
              <a:buSzPct val="65000"/>
            </a:pPr>
            <a:endParaRPr lang="es-ES" i="1" dirty="0" smtClean="0">
              <a:solidFill>
                <a:schemeClr val="tx2">
                  <a:lumMod val="75000"/>
                </a:schemeClr>
              </a:solidFill>
              <a:latin typeface="Calibri" pitchFamily="34" charset="0"/>
            </a:endParaRPr>
          </a:p>
          <a:p>
            <a:pPr marL="571500" algn="just" defTabSz="912813">
              <a:lnSpc>
                <a:spcPct val="150000"/>
              </a:lnSpc>
              <a:spcBef>
                <a:spcPct val="20000"/>
              </a:spcBef>
              <a:buClr>
                <a:schemeClr val="accent1"/>
              </a:buClr>
              <a:buSzPct val="65000"/>
            </a:pPr>
            <a:r>
              <a:rPr lang="es-ES" i="1" dirty="0" smtClean="0">
                <a:solidFill>
                  <a:schemeClr val="tx2">
                    <a:lumMod val="75000"/>
                  </a:schemeClr>
                </a:solidFill>
                <a:latin typeface="Calibri" pitchFamily="34" charset="0"/>
              </a:rPr>
              <a:t>La filial costarricense mantiene oficinas en San José y en Puerto Caldera, con una dotación de 30 personas y operaciones en tres Terminales.</a:t>
            </a:r>
          </a:p>
          <a:p>
            <a:pPr marL="571500" indent="-571500" algn="just" defTabSz="912813">
              <a:spcBef>
                <a:spcPct val="20000"/>
              </a:spcBef>
              <a:buClr>
                <a:schemeClr val="accent1"/>
              </a:buClr>
              <a:buSzPct val="65000"/>
              <a:buFont typeface="Wingdings" pitchFamily="2" charset="2"/>
              <a:buNone/>
            </a:pPr>
            <a:endParaRPr lang="es-ES" sz="1400" dirty="0">
              <a:latin typeface="Arial" charset="0"/>
            </a:endParaRPr>
          </a:p>
        </p:txBody>
      </p:sp>
      <p:cxnSp>
        <p:nvCxnSpPr>
          <p:cNvPr id="5" name="4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Concesionarios</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pic>
        <p:nvPicPr>
          <p:cNvPr id="7" name="Picture 5" descr="logo_saam"/>
          <p:cNvPicPr>
            <a:picLocks noChangeAspect="1" noChangeArrowheads="1"/>
          </p:cNvPicPr>
          <p:nvPr/>
        </p:nvPicPr>
        <p:blipFill>
          <a:blip r:embed="rId3"/>
          <a:srcRect/>
          <a:stretch>
            <a:fillRect/>
          </a:stretch>
        </p:blipFill>
        <p:spPr bwMode="auto">
          <a:xfrm>
            <a:off x="7072330" y="1071546"/>
            <a:ext cx="1584325" cy="6477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8" name="7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Sudamericana Agencias Aéreas y Marítimas S.A</a:t>
            </a:r>
          </a:p>
          <a:p>
            <a:pPr algn="just"/>
            <a:endParaRPr lang="es-ES" b="1" i="1" dirty="0" smtClean="0">
              <a:solidFill>
                <a:schemeClr val="accent3">
                  <a:lumMod val="75000"/>
                </a:schemeClr>
              </a:solidFill>
              <a:latin typeface="Calibri" pitchFamily="34" charset="0"/>
            </a:endParaRPr>
          </a:p>
        </p:txBody>
      </p:sp>
      <p:sp>
        <p:nvSpPr>
          <p:cNvPr id="9"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0" name="9 Imagen" descr="incop3.bmp"/>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1" name="10 Grupo"/>
          <p:cNvGrpSpPr/>
          <p:nvPr/>
        </p:nvGrpSpPr>
        <p:grpSpPr>
          <a:xfrm>
            <a:off x="734986" y="6357958"/>
            <a:ext cx="1285884" cy="525466"/>
            <a:chOff x="734986" y="6357958"/>
            <a:chExt cx="1285884" cy="525466"/>
          </a:xfrm>
        </p:grpSpPr>
        <p:sp>
          <p:nvSpPr>
            <p:cNvPr id="12" name="11 Botón de acción: Inicio">
              <a:hlinkClick r:id="rId5"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3" name="12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5" action="ppaction://hlinksldjump"/>
                </a:rPr>
                <a:t>Inicio</a:t>
              </a:r>
              <a:endParaRPr lang="es-ES" sz="1200" b="1" dirty="0">
                <a:solidFill>
                  <a:schemeClr val="tx2">
                    <a:lumMod val="60000"/>
                    <a:lumOff val="40000"/>
                  </a:schemeClr>
                </a:solidFill>
                <a:latin typeface="Calibri" pitchFamily="34" charset="0"/>
              </a:endParaRPr>
            </a:p>
          </p:txBody>
        </p:sp>
      </p:grpSp>
    </p:spTree>
  </p:cSld>
  <p:clrMapOvr>
    <a:overrideClrMapping bg1="lt1" tx1="dk1" bg2="lt2" tx2="dk2" accent1="accent1" accent2="accent2" accent3="accent3" accent4="accent4" accent5="accent5" accent6="accent6" hlink="hlink" folHlink="folHlink"/>
  </p:clrMapOvr>
  <p:transition spd="med">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357290" y="2643206"/>
            <a:ext cx="7429552" cy="2143116"/>
          </a:xfrm>
          <a:prstGeom prst="rect">
            <a:avLst/>
          </a:prstGeom>
        </p:spPr>
        <p:txBody>
          <a:bodyPr anchor="t">
            <a:normAutofit/>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INCOP</a:t>
            </a:r>
          </a:p>
          <a:p>
            <a:pPr marL="0" marR="0" lvl="0" indent="0" algn="l" defTabSz="914400" rtl="0" eaLnBrk="1" fontAlgn="auto" latinLnBrk="0" hangingPunct="1">
              <a:lnSpc>
                <a:spcPts val="4500"/>
              </a:lnSpc>
              <a:spcBef>
                <a:spcPct val="0"/>
              </a:spcBef>
              <a:spcAft>
                <a:spcPts val="0"/>
              </a:spcAft>
              <a:buClrTx/>
              <a:buSzTx/>
              <a:buFontTx/>
              <a:buNone/>
              <a:tabLst/>
              <a:defRPr/>
            </a:pPr>
            <a:r>
              <a:rPr kumimoji="0" lang="es-ES" sz="5000" b="1" i="1" u="none" strike="noStrike" kern="1200" spc="0" normalizeH="0" noProof="0" dirty="0" smtClean="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rPr>
              <a:t>Función Fiscalizadora</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5" name="4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3" name="Rectangle 3"/>
          <p:cNvSpPr>
            <a:spLocks noChangeArrowheads="1"/>
          </p:cNvSpPr>
          <p:nvPr/>
        </p:nvSpPr>
        <p:spPr bwMode="auto">
          <a:xfrm>
            <a:off x="1000100" y="1500174"/>
            <a:ext cx="7643866" cy="3241675"/>
          </a:xfrm>
          <a:prstGeom prst="rect">
            <a:avLst/>
          </a:prstGeom>
          <a:noFill/>
          <a:ln w="9525">
            <a:noFill/>
            <a:miter lim="800000"/>
            <a:headEnd/>
            <a:tailEnd/>
          </a:ln>
          <a:effectLst/>
        </p:spPr>
        <p:txBody>
          <a:bodyPr lIns="91414" tIns="45707" rIns="91414" bIns="45707"/>
          <a:lstStyle/>
          <a:p>
            <a:pPr marL="571500" indent="-457200" algn="just" defTabSz="912813">
              <a:spcBef>
                <a:spcPct val="20000"/>
              </a:spcBef>
              <a:buClr>
                <a:schemeClr val="accent1"/>
              </a:buClr>
              <a:buSzPct val="65000"/>
              <a:buFont typeface="Arial" pitchFamily="34" charset="0"/>
              <a:buChar char="•"/>
            </a:pPr>
            <a:r>
              <a:rPr lang="es-ES" i="1" dirty="0" smtClean="0">
                <a:solidFill>
                  <a:schemeClr val="tx2">
                    <a:lumMod val="75000"/>
                  </a:schemeClr>
                </a:solidFill>
                <a:latin typeface="Calibri" pitchFamily="34" charset="0"/>
              </a:rPr>
              <a:t>INCOP, en su función de ente fiscalizador de la concesión de obra pública, deberá velar por el cumplimiento efectivo y oportuno de las obligaciones y derechos de las partes de conformidad con lo dispuesto en los contratos de Concesión. Para el cumplimiento de este objetivo, resguardará los intereses públicos y garantizará el desarrollo de las actividades que brindarán los concesionarios. </a:t>
            </a:r>
          </a:p>
          <a:p>
            <a:pPr marL="571500" indent="-457200" algn="just" defTabSz="912813">
              <a:spcBef>
                <a:spcPct val="20000"/>
              </a:spcBef>
              <a:buClr>
                <a:schemeClr val="accent1"/>
              </a:buClr>
              <a:buSzPct val="65000"/>
              <a:buFont typeface="Arial" pitchFamily="34" charset="0"/>
              <a:buChar char="•"/>
            </a:pPr>
            <a:endParaRPr lang="es-ES"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ES" i="1" dirty="0" smtClean="0">
                <a:solidFill>
                  <a:schemeClr val="tx2">
                    <a:lumMod val="75000"/>
                  </a:schemeClr>
                </a:solidFill>
                <a:latin typeface="Calibri" pitchFamily="34" charset="0"/>
              </a:rPr>
              <a:t>Con la concesión de obra, INCOP, deberá t</a:t>
            </a:r>
            <a:r>
              <a:rPr lang="es-CR" i="1" dirty="0" err="1" smtClean="0">
                <a:solidFill>
                  <a:schemeClr val="tx2">
                    <a:lumMod val="75000"/>
                  </a:schemeClr>
                </a:solidFill>
                <a:latin typeface="Calibri" pitchFamily="34" charset="0"/>
              </a:rPr>
              <a:t>omar</a:t>
            </a:r>
            <a:r>
              <a:rPr lang="es-CR" i="1" dirty="0" smtClean="0">
                <a:solidFill>
                  <a:schemeClr val="tx2">
                    <a:lumMod val="75000"/>
                  </a:schemeClr>
                </a:solidFill>
                <a:latin typeface="Calibri" pitchFamily="34" charset="0"/>
              </a:rPr>
              <a:t> oportunamente las disposiciones necesarias para que las partes firmantes se ajusten al estricto cumplimiento de las condiciones, especificaciones y plazos establecidos en el contrato y demás obligaciones implícitas en éste, para la  explotación de los servicios concesionados.  A fin de  garantizar la seguridad, eficiencia y calidad de los servicios prestados. </a:t>
            </a:r>
            <a:r>
              <a:rPr lang="es-AR" i="1" dirty="0" smtClean="0">
                <a:solidFill>
                  <a:schemeClr val="tx2">
                    <a:lumMod val="75000"/>
                  </a:schemeClr>
                </a:solidFill>
                <a:latin typeface="Calibri" pitchFamily="34" charset="0"/>
              </a:rPr>
              <a:t>En caso de suspensión temporal de la concesión, debe realizar estudios para evaluar los daños  y determinar la forma para reanudar la explotación del servicio.</a:t>
            </a:r>
            <a:endParaRPr lang="es-ES" i="1" dirty="0" smtClean="0">
              <a:solidFill>
                <a:schemeClr val="tx2">
                  <a:lumMod val="75000"/>
                </a:schemeClr>
              </a:solidFill>
              <a:latin typeface="Calibri" pitchFamily="34" charset="0"/>
            </a:endParaRPr>
          </a:p>
          <a:p>
            <a:pPr marL="571500" indent="-571500" algn="just" defTabSz="912813">
              <a:spcBef>
                <a:spcPct val="20000"/>
              </a:spcBef>
              <a:buClr>
                <a:schemeClr val="accent1"/>
              </a:buClr>
              <a:buSzPct val="65000"/>
              <a:buFont typeface="Wingdings" pitchFamily="2" charset="2"/>
              <a:buChar char="q"/>
            </a:pPr>
            <a:endParaRPr lang="es-CR" sz="1400" dirty="0">
              <a:latin typeface="Arial" charset="0"/>
            </a:endParaRPr>
          </a:p>
          <a:p>
            <a:pPr marL="571500" indent="-571500" algn="just" defTabSz="912813">
              <a:spcBef>
                <a:spcPct val="20000"/>
              </a:spcBef>
              <a:buClr>
                <a:schemeClr val="accent1"/>
              </a:buClr>
              <a:buSzPct val="65000"/>
              <a:buFont typeface="Wingdings" pitchFamily="2" charset="2"/>
              <a:buNone/>
            </a:pPr>
            <a:endParaRPr lang="es-ES" sz="1400" dirty="0">
              <a:latin typeface="Arial" charset="0"/>
            </a:endParaRPr>
          </a:p>
        </p:txBody>
      </p:sp>
      <p:sp>
        <p:nvSpPr>
          <p:cNvPr id="4" name="3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INCOP Función Fiscalizadora</a:t>
            </a:r>
          </a:p>
          <a:p>
            <a:pPr algn="just"/>
            <a:endParaRPr lang="es-ES" b="1" i="1" dirty="0" smtClean="0">
              <a:solidFill>
                <a:schemeClr val="accent3">
                  <a:lumMod val="75000"/>
                </a:schemeClr>
              </a:solidFill>
              <a:latin typeface="Calibri" pitchFamily="34" charset="0"/>
            </a:endParaRPr>
          </a:p>
        </p:txBody>
      </p:sp>
      <p:cxnSp>
        <p:nvCxnSpPr>
          <p:cNvPr id="5" name="4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INCOP  Función Fiscalizadora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8" name="7 Grupo"/>
          <p:cNvGrpSpPr/>
          <p:nvPr/>
        </p:nvGrpSpPr>
        <p:grpSpPr>
          <a:xfrm>
            <a:off x="734986" y="6357958"/>
            <a:ext cx="1285884" cy="525466"/>
            <a:chOff x="734986" y="6357958"/>
            <a:chExt cx="1285884" cy="525466"/>
          </a:xfrm>
        </p:grpSpPr>
        <p:sp>
          <p:nvSpPr>
            <p:cNvPr id="10" name="9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1" name="10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hee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7" name="Rectangle 3"/>
          <p:cNvSpPr>
            <a:spLocks noChangeArrowheads="1"/>
          </p:cNvSpPr>
          <p:nvPr/>
        </p:nvSpPr>
        <p:spPr bwMode="auto">
          <a:xfrm>
            <a:off x="1000100" y="1000108"/>
            <a:ext cx="7715304" cy="3241675"/>
          </a:xfrm>
          <a:prstGeom prst="rect">
            <a:avLst/>
          </a:prstGeom>
          <a:noFill/>
          <a:ln w="9525">
            <a:noFill/>
            <a:miter lim="800000"/>
            <a:headEnd/>
            <a:tailEnd/>
          </a:ln>
          <a:effectLst/>
        </p:spPr>
        <p:txBody>
          <a:bodyPr lIns="91414" tIns="45707" rIns="91414" bIns="45707"/>
          <a:lstStyle/>
          <a:p>
            <a:pPr marL="571500" indent="-571500" algn="just" defTabSz="912813">
              <a:spcBef>
                <a:spcPct val="20000"/>
              </a:spcBef>
              <a:buClr>
                <a:schemeClr val="accent1"/>
              </a:buClr>
              <a:buSzPct val="65000"/>
              <a:buFont typeface="Wingdings" pitchFamily="2" charset="2"/>
              <a:buNone/>
            </a:pPr>
            <a:endParaRPr lang="es-ES" sz="1400" b="1" dirty="0">
              <a:latin typeface="Arial" charset="0"/>
            </a:endParaRPr>
          </a:p>
          <a:p>
            <a:pPr marL="571500" algn="just" defTabSz="912813">
              <a:spcBef>
                <a:spcPct val="20000"/>
              </a:spcBef>
              <a:buClr>
                <a:schemeClr val="accent1"/>
              </a:buClr>
              <a:buSzPct val="65000"/>
            </a:pPr>
            <a:endParaRPr lang="es-ES"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ES" i="1" dirty="0" smtClean="0">
                <a:solidFill>
                  <a:schemeClr val="tx2">
                    <a:lumMod val="75000"/>
                  </a:schemeClr>
                </a:solidFill>
                <a:latin typeface="Calibri" pitchFamily="34" charset="0"/>
              </a:rPr>
              <a:t>D</a:t>
            </a:r>
            <a:r>
              <a:rPr lang="es-CR" i="1" dirty="0" err="1" smtClean="0">
                <a:solidFill>
                  <a:schemeClr val="tx2">
                    <a:lumMod val="75000"/>
                  </a:schemeClr>
                </a:solidFill>
                <a:latin typeface="Calibri" pitchFamily="34" charset="0"/>
              </a:rPr>
              <a:t>eberá</a:t>
            </a:r>
            <a:r>
              <a:rPr lang="es-CR" i="1" dirty="0" smtClean="0">
                <a:solidFill>
                  <a:schemeClr val="tx2">
                    <a:lumMod val="75000"/>
                  </a:schemeClr>
                </a:solidFill>
                <a:latin typeface="Calibri" pitchFamily="34" charset="0"/>
              </a:rPr>
              <a:t> verificar el cumplimiento del objeto de la concesión, advertir a quien corresponda de acuerdo con el régimen interno, la conveniencia de introducir modificaciones o señalar correcciones en la ejecución de las obras o la explotación del servicio, recomendar la ejecución de las garantías o bien la rescisión o resolución del contrato de concesión cuando advierta fundamento para ello.</a:t>
            </a:r>
          </a:p>
          <a:p>
            <a:pPr marL="571500" indent="-457200" algn="just" defTabSz="912813">
              <a:spcBef>
                <a:spcPct val="20000"/>
              </a:spcBef>
              <a:buClr>
                <a:schemeClr val="accent1"/>
              </a:buClr>
              <a:buSzPct val="65000"/>
              <a:buFont typeface="Arial" pitchFamily="34" charset="0"/>
              <a:buChar char="•"/>
            </a:pPr>
            <a:endParaRPr lang="es-CR"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CR" i="1" dirty="0" smtClean="0">
                <a:solidFill>
                  <a:schemeClr val="tx2">
                    <a:lumMod val="75000"/>
                  </a:schemeClr>
                </a:solidFill>
                <a:latin typeface="Calibri" pitchFamily="34" charset="0"/>
              </a:rPr>
              <a:t>Será responsabilidad de INCOP, v</a:t>
            </a:r>
            <a:r>
              <a:rPr lang="es-AR" i="1" dirty="0" err="1" smtClean="0">
                <a:solidFill>
                  <a:schemeClr val="tx2">
                    <a:lumMod val="75000"/>
                  </a:schemeClr>
                </a:solidFill>
                <a:latin typeface="Calibri" pitchFamily="34" charset="0"/>
              </a:rPr>
              <a:t>elar</a:t>
            </a:r>
            <a:r>
              <a:rPr lang="es-AR" i="1" dirty="0" smtClean="0">
                <a:solidFill>
                  <a:schemeClr val="tx2">
                    <a:lumMod val="75000"/>
                  </a:schemeClr>
                </a:solidFill>
                <a:latin typeface="Calibri" pitchFamily="34" charset="0"/>
              </a:rPr>
              <a:t> permanentemente  porque la prestación de los servicios portuarios se lleve a cabo de la manera que mejor satisfaga los intereses de los clientes y del país, de conformidad con los estándares que fijará el respectivo cartel.</a:t>
            </a:r>
            <a:r>
              <a:rPr lang="es-ES" i="1" dirty="0" smtClean="0">
                <a:solidFill>
                  <a:schemeClr val="tx2">
                    <a:lumMod val="75000"/>
                  </a:schemeClr>
                </a:solidFill>
                <a:latin typeface="Calibri" pitchFamily="34" charset="0"/>
              </a:rPr>
              <a:t> INCOP,  deberá r</a:t>
            </a:r>
            <a:r>
              <a:rPr lang="es-AR" i="1" dirty="0" err="1" smtClean="0">
                <a:solidFill>
                  <a:schemeClr val="tx2">
                    <a:lumMod val="75000"/>
                  </a:schemeClr>
                </a:solidFill>
                <a:latin typeface="Calibri" pitchFamily="34" charset="0"/>
              </a:rPr>
              <a:t>ecibir</a:t>
            </a:r>
            <a:r>
              <a:rPr lang="es-AR" i="1" dirty="0" smtClean="0">
                <a:solidFill>
                  <a:schemeClr val="tx2">
                    <a:lumMod val="75000"/>
                  </a:schemeClr>
                </a:solidFill>
                <a:latin typeface="Calibri" pitchFamily="34" charset="0"/>
              </a:rPr>
              <a:t> y analizar la información presentada por el concesionario (según se establece en el cartel): informes de avance en la gestión ambiental, informe de cumplimiento del plan de mantenimiento  y  normas de calidad, documentación estadística, información  contable, entre otros.</a:t>
            </a:r>
            <a:r>
              <a:rPr lang="es-ES" i="1" dirty="0" smtClean="0">
                <a:solidFill>
                  <a:schemeClr val="tx2">
                    <a:lumMod val="75000"/>
                  </a:schemeClr>
                </a:solidFill>
                <a:latin typeface="Calibri" pitchFamily="34" charset="0"/>
              </a:rPr>
              <a:t> </a:t>
            </a:r>
          </a:p>
          <a:p>
            <a:pPr marL="571500" indent="-571500" algn="just" defTabSz="912813">
              <a:spcBef>
                <a:spcPct val="20000"/>
              </a:spcBef>
              <a:buClr>
                <a:schemeClr val="accent1"/>
              </a:buClr>
              <a:buSzPct val="65000"/>
              <a:buFont typeface="Wingdings" pitchFamily="2" charset="2"/>
              <a:buNone/>
            </a:pPr>
            <a:endParaRPr lang="es-ES" sz="1400" dirty="0">
              <a:latin typeface="Arial" charset="0"/>
            </a:endParaRPr>
          </a:p>
        </p:txBody>
      </p:sp>
      <p:sp>
        <p:nvSpPr>
          <p:cNvPr id="4" name="3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INCOP Función Fiscalizadora</a:t>
            </a:r>
          </a:p>
          <a:p>
            <a:pPr algn="just"/>
            <a:endParaRPr lang="es-ES" b="1" i="1" dirty="0" smtClean="0">
              <a:solidFill>
                <a:schemeClr val="accent3">
                  <a:lumMod val="75000"/>
                </a:schemeClr>
              </a:solidFill>
              <a:latin typeface="Calibri" pitchFamily="34" charset="0"/>
            </a:endParaRPr>
          </a:p>
        </p:txBody>
      </p:sp>
      <p:cxnSp>
        <p:nvCxnSpPr>
          <p:cNvPr id="7" name="6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8" name="7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INCOP  Función Fiscalizadora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10" name="9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9" name="8 Grupo"/>
          <p:cNvGrpSpPr/>
          <p:nvPr/>
        </p:nvGrpSpPr>
        <p:grpSpPr>
          <a:xfrm>
            <a:off x="734986" y="6357958"/>
            <a:ext cx="1285884" cy="525466"/>
            <a:chOff x="734986" y="6357958"/>
            <a:chExt cx="1285884" cy="525466"/>
          </a:xfrm>
        </p:grpSpPr>
        <p:sp>
          <p:nvSpPr>
            <p:cNvPr id="11" name="10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2" name="11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u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5" name="Rectangle 3"/>
          <p:cNvSpPr>
            <a:spLocks noChangeArrowheads="1"/>
          </p:cNvSpPr>
          <p:nvPr/>
        </p:nvSpPr>
        <p:spPr bwMode="auto">
          <a:xfrm>
            <a:off x="1000100" y="1071546"/>
            <a:ext cx="7715304" cy="3241675"/>
          </a:xfrm>
          <a:prstGeom prst="rect">
            <a:avLst/>
          </a:prstGeom>
          <a:noFill/>
          <a:ln w="9525">
            <a:noFill/>
            <a:miter lim="800000"/>
            <a:headEnd/>
            <a:tailEnd/>
          </a:ln>
          <a:effectLst/>
        </p:spPr>
        <p:txBody>
          <a:bodyPr lIns="91414" tIns="45707" rIns="91414" bIns="45707"/>
          <a:lstStyle/>
          <a:p>
            <a:pPr marL="571500" indent="-571500" algn="just" defTabSz="912813">
              <a:spcBef>
                <a:spcPct val="20000"/>
              </a:spcBef>
              <a:buClr>
                <a:schemeClr val="accent1"/>
              </a:buClr>
              <a:buSzPct val="65000"/>
              <a:buFont typeface="Wingdings" pitchFamily="2" charset="2"/>
              <a:buNone/>
            </a:pPr>
            <a:endParaRPr lang="es-ES" sz="1400" b="1" dirty="0">
              <a:latin typeface="Arial" charset="0"/>
            </a:endParaRPr>
          </a:p>
          <a:p>
            <a:pPr marL="571500" indent="-457200" algn="just" defTabSz="912813">
              <a:spcBef>
                <a:spcPct val="20000"/>
              </a:spcBef>
              <a:buClr>
                <a:schemeClr val="accent1"/>
              </a:buClr>
              <a:buSzPct val="65000"/>
              <a:buFont typeface="Arial" pitchFamily="34" charset="0"/>
              <a:buChar char="•"/>
            </a:pPr>
            <a:endParaRPr lang="es-ES"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ES" i="1" dirty="0" smtClean="0">
                <a:solidFill>
                  <a:schemeClr val="tx2">
                    <a:lumMod val="75000"/>
                  </a:schemeClr>
                </a:solidFill>
                <a:latin typeface="Calibri" pitchFamily="34" charset="0"/>
              </a:rPr>
              <a:t>Así mismo, deberá p</a:t>
            </a:r>
            <a:r>
              <a:rPr lang="es-AR" i="1" dirty="0" err="1" smtClean="0">
                <a:solidFill>
                  <a:schemeClr val="tx2">
                    <a:lumMod val="75000"/>
                  </a:schemeClr>
                </a:solidFill>
                <a:latin typeface="Calibri" pitchFamily="34" charset="0"/>
              </a:rPr>
              <a:t>articipar</a:t>
            </a:r>
            <a:r>
              <a:rPr lang="es-AR" i="1" dirty="0" smtClean="0">
                <a:solidFill>
                  <a:schemeClr val="tx2">
                    <a:lumMod val="75000"/>
                  </a:schemeClr>
                </a:solidFill>
                <a:latin typeface="Calibri" pitchFamily="34" charset="0"/>
              </a:rPr>
              <a:t> en la comisión técnica de conciliación para resolver controversias que se produzcan con motivo de la interpretación o aplicación del contrato y de todo lo relativo a seguros, daños, e indemnizaciones. </a:t>
            </a:r>
          </a:p>
          <a:p>
            <a:pPr marL="571500" indent="-457200" algn="just" defTabSz="912813">
              <a:spcBef>
                <a:spcPct val="20000"/>
              </a:spcBef>
              <a:buClr>
                <a:schemeClr val="accent1"/>
              </a:buClr>
              <a:buSzPct val="65000"/>
              <a:buFont typeface="Arial" pitchFamily="34" charset="0"/>
              <a:buChar char="•"/>
            </a:pPr>
            <a:endParaRPr lang="es-AR"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ES" i="1" dirty="0" smtClean="0">
                <a:solidFill>
                  <a:schemeClr val="tx2">
                    <a:lumMod val="75000"/>
                  </a:schemeClr>
                </a:solidFill>
                <a:latin typeface="Calibri" pitchFamily="34" charset="0"/>
              </a:rPr>
              <a:t>Es responsabilidad del INCOP,  vigilar la correcta ejecución del contrato de concesión. Efectuar inspección durante todo el período de la concesión y velar porque se cumpla con las obligaciones  asumidas por el concesionario en el contrato respectivo, las que imponga el cartel de licitación y la normativa vigente. </a:t>
            </a:r>
          </a:p>
          <a:p>
            <a:pPr marL="571500" indent="-457200" algn="just" defTabSz="912813">
              <a:spcBef>
                <a:spcPct val="20000"/>
              </a:spcBef>
              <a:buClr>
                <a:schemeClr val="accent1"/>
              </a:buClr>
              <a:buSzPct val="65000"/>
              <a:buFont typeface="Arial" pitchFamily="34" charset="0"/>
              <a:buChar char="•"/>
            </a:pPr>
            <a:endParaRPr lang="es-ES"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AR" i="1" dirty="0" smtClean="0">
                <a:solidFill>
                  <a:schemeClr val="tx2">
                    <a:lumMod val="75000"/>
                  </a:schemeClr>
                </a:solidFill>
                <a:latin typeface="Calibri" pitchFamily="34" charset="0"/>
              </a:rPr>
              <a:t>Dar seguimiento a todos los procesos que impliquen los contratos de concesión de gestión de servicios públicos portuarios, ante la Autoridad Reguladora de Servicios públicos, la Contraloría General de la República, la Procuraduría General de la República, la Defensoría de los </a:t>
            </a:r>
          </a:p>
          <a:p>
            <a:pPr marL="571500" indent="-457200" algn="just" defTabSz="912813">
              <a:spcBef>
                <a:spcPct val="20000"/>
              </a:spcBef>
              <a:buClr>
                <a:schemeClr val="accent1"/>
              </a:buClr>
              <a:buSzPct val="65000"/>
            </a:pPr>
            <a:r>
              <a:rPr lang="es-AR" i="1" dirty="0" smtClean="0">
                <a:solidFill>
                  <a:schemeClr val="tx2">
                    <a:lumMod val="75000"/>
                  </a:schemeClr>
                </a:solidFill>
                <a:latin typeface="Calibri" pitchFamily="34" charset="0"/>
              </a:rPr>
              <a:t>        Habitantes, Sala Constitucional, entre otros. </a:t>
            </a:r>
          </a:p>
          <a:p>
            <a:pPr marL="571500" indent="-571500" algn="just" defTabSz="912813">
              <a:spcBef>
                <a:spcPct val="20000"/>
              </a:spcBef>
              <a:buClr>
                <a:schemeClr val="accent1"/>
              </a:buClr>
              <a:buSzPct val="65000"/>
              <a:buFont typeface="Wingdings" pitchFamily="2" charset="2"/>
              <a:buNone/>
            </a:pPr>
            <a:endParaRPr lang="es-AR" sz="1400" dirty="0">
              <a:latin typeface="Arial" charset="0"/>
            </a:endParaRPr>
          </a:p>
        </p:txBody>
      </p:sp>
      <p:sp>
        <p:nvSpPr>
          <p:cNvPr id="4" name="3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INCOP Función Fiscalizadora</a:t>
            </a:r>
          </a:p>
          <a:p>
            <a:pPr algn="just"/>
            <a:endParaRPr lang="es-ES" b="1" i="1" dirty="0" smtClean="0">
              <a:solidFill>
                <a:schemeClr val="accent3">
                  <a:lumMod val="75000"/>
                </a:schemeClr>
              </a:solidFill>
              <a:latin typeface="Calibri" pitchFamily="34" charset="0"/>
            </a:endParaRPr>
          </a:p>
        </p:txBody>
      </p:sp>
      <p:cxnSp>
        <p:nvCxnSpPr>
          <p:cNvPr id="5" name="4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INCOP  Función Fiscalizadora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8" name="7 Grupo"/>
          <p:cNvGrpSpPr/>
          <p:nvPr/>
        </p:nvGrpSpPr>
        <p:grpSpPr>
          <a:xfrm>
            <a:off x="734986" y="6357958"/>
            <a:ext cx="1285884" cy="525466"/>
            <a:chOff x="734986" y="6357958"/>
            <a:chExt cx="1285884" cy="525466"/>
          </a:xfrm>
        </p:grpSpPr>
        <p:sp>
          <p:nvSpPr>
            <p:cNvPr id="10" name="9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1" name="10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32131" name="Rectangle 3"/>
          <p:cNvSpPr>
            <a:spLocks noChangeArrowheads="1"/>
          </p:cNvSpPr>
          <p:nvPr/>
        </p:nvSpPr>
        <p:spPr bwMode="auto">
          <a:xfrm>
            <a:off x="1071538" y="1268413"/>
            <a:ext cx="7715304" cy="3241675"/>
          </a:xfrm>
          <a:prstGeom prst="rect">
            <a:avLst/>
          </a:prstGeom>
          <a:noFill/>
          <a:ln w="9525">
            <a:noFill/>
            <a:miter lim="800000"/>
            <a:headEnd/>
            <a:tailEnd/>
          </a:ln>
          <a:effectLst/>
        </p:spPr>
        <p:txBody>
          <a:bodyPr lIns="91414" tIns="45707" rIns="91414" bIns="45707"/>
          <a:lstStyle/>
          <a:p>
            <a:pPr marL="571500" indent="-571500" algn="just" defTabSz="912813">
              <a:spcBef>
                <a:spcPct val="20000"/>
              </a:spcBef>
              <a:buClr>
                <a:schemeClr val="accent1"/>
              </a:buClr>
              <a:buSzPct val="65000"/>
              <a:buFont typeface="Wingdings" pitchFamily="2" charset="2"/>
              <a:buNone/>
            </a:pPr>
            <a:endParaRPr lang="es-ES" sz="1400" b="1" dirty="0">
              <a:latin typeface="Arial" charset="0"/>
            </a:endParaRPr>
          </a:p>
          <a:p>
            <a:pPr marL="571500" indent="-571500" algn="just" defTabSz="912813">
              <a:spcBef>
                <a:spcPct val="20000"/>
              </a:spcBef>
              <a:buClr>
                <a:schemeClr val="accent1"/>
              </a:buClr>
              <a:buSzPct val="65000"/>
            </a:pPr>
            <a:endParaRPr lang="es-ES" i="1" dirty="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AR" i="1" dirty="0">
                <a:solidFill>
                  <a:schemeClr val="tx2">
                    <a:lumMod val="75000"/>
                  </a:schemeClr>
                </a:solidFill>
                <a:latin typeface="Calibri" pitchFamily="34" charset="0"/>
              </a:rPr>
              <a:t>Debe definir e implementar los mecanismos y procedimientos de control y seguimientos de los contratos de concesión de gestión de servicios públicos portuarios  que se suscriban, refrenden y ejecuten. </a:t>
            </a:r>
          </a:p>
          <a:p>
            <a:pPr marL="571500" indent="-457200" algn="just" defTabSz="912813">
              <a:spcBef>
                <a:spcPct val="20000"/>
              </a:spcBef>
              <a:buClr>
                <a:schemeClr val="accent1"/>
              </a:buClr>
              <a:buSzPct val="65000"/>
              <a:buFont typeface="Arial" pitchFamily="34" charset="0"/>
              <a:buChar char="•"/>
            </a:pPr>
            <a:endParaRPr lang="es-AR" i="1" dirty="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AR" i="1" dirty="0">
                <a:solidFill>
                  <a:schemeClr val="tx2">
                    <a:lumMod val="75000"/>
                  </a:schemeClr>
                </a:solidFill>
                <a:latin typeface="Calibri" pitchFamily="34" charset="0"/>
              </a:rPr>
              <a:t>Dar seguimiento a todos los procesos que impliquen los contratos de concesión de gestión de servicios públicos portuarios, ante la Autoridad Reguladora de Servicios públicos, la Contraloría General de la República, la Procuraduría General de la República, la Defensoría de los Habitantes, Sala Constitucional, entre otros. </a:t>
            </a:r>
          </a:p>
          <a:p>
            <a:pPr marL="571500" indent="-457200" algn="just" defTabSz="912813">
              <a:spcBef>
                <a:spcPct val="20000"/>
              </a:spcBef>
              <a:buClr>
                <a:schemeClr val="accent1"/>
              </a:buClr>
              <a:buSzPct val="65000"/>
              <a:buFont typeface="Arial" pitchFamily="34" charset="0"/>
              <a:buChar char="•"/>
            </a:pPr>
            <a:endParaRPr lang="es-AR" i="1" dirty="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AR" i="1" dirty="0">
                <a:solidFill>
                  <a:schemeClr val="tx2">
                    <a:lumMod val="75000"/>
                  </a:schemeClr>
                </a:solidFill>
                <a:latin typeface="Calibri" pitchFamily="34" charset="0"/>
              </a:rPr>
              <a:t>Velar por la correcta realización de las inspecciones y auditorias en los términos estipulados, tanto en los carteles de licitación, como en los respectivos contratos que se  suscriban y refrenden. </a:t>
            </a:r>
          </a:p>
          <a:p>
            <a:pPr marL="571500" algn="just" defTabSz="912813">
              <a:spcBef>
                <a:spcPct val="20000"/>
              </a:spcBef>
              <a:buClr>
                <a:schemeClr val="accent1"/>
              </a:buClr>
              <a:buSzPct val="65000"/>
            </a:pPr>
            <a:endParaRPr lang="es-AR" i="1" dirty="0">
              <a:solidFill>
                <a:schemeClr val="tx2">
                  <a:lumMod val="75000"/>
                </a:schemeClr>
              </a:solidFill>
              <a:latin typeface="Calibri" pitchFamily="34" charset="0"/>
            </a:endParaRPr>
          </a:p>
          <a:p>
            <a:pPr marL="571500" algn="just" defTabSz="912813">
              <a:spcBef>
                <a:spcPct val="20000"/>
              </a:spcBef>
              <a:buClr>
                <a:schemeClr val="accent1"/>
              </a:buClr>
              <a:buSzPct val="65000"/>
            </a:pPr>
            <a:r>
              <a:rPr lang="es-AR" i="1" dirty="0" smtClean="0">
                <a:solidFill>
                  <a:schemeClr val="tx2">
                    <a:lumMod val="75000"/>
                  </a:schemeClr>
                </a:solidFill>
                <a:latin typeface="Calibri" pitchFamily="34" charset="0"/>
              </a:rPr>
              <a:t> </a:t>
            </a:r>
            <a:endParaRPr lang="es-AR" i="1" dirty="0">
              <a:solidFill>
                <a:schemeClr val="tx2">
                  <a:lumMod val="75000"/>
                </a:schemeClr>
              </a:solidFill>
              <a:latin typeface="Calibri" pitchFamily="34" charset="0"/>
            </a:endParaRPr>
          </a:p>
        </p:txBody>
      </p:sp>
      <p:sp>
        <p:nvSpPr>
          <p:cNvPr id="4" name="3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Funciones de la Secretaría de Fiscalizadora</a:t>
            </a:r>
          </a:p>
          <a:p>
            <a:pPr algn="just"/>
            <a:endParaRPr lang="es-ES" b="1" i="1" dirty="0" smtClean="0">
              <a:solidFill>
                <a:schemeClr val="accent3">
                  <a:lumMod val="75000"/>
                </a:schemeClr>
              </a:solidFill>
              <a:latin typeface="Calibri" pitchFamily="34" charset="0"/>
            </a:endParaRPr>
          </a:p>
        </p:txBody>
      </p:sp>
      <p:cxnSp>
        <p:nvCxnSpPr>
          <p:cNvPr id="5" name="4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INCOP  Función Fiscalizadora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8" name="7 Grupo"/>
          <p:cNvGrpSpPr/>
          <p:nvPr/>
        </p:nvGrpSpPr>
        <p:grpSpPr>
          <a:xfrm>
            <a:off x="734986" y="6357958"/>
            <a:ext cx="1285884" cy="525466"/>
            <a:chOff x="734986" y="6357958"/>
            <a:chExt cx="1285884" cy="525466"/>
          </a:xfrm>
        </p:grpSpPr>
        <p:sp>
          <p:nvSpPr>
            <p:cNvPr id="10" name="9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1" name="10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1" name="Rectangle 3"/>
          <p:cNvSpPr>
            <a:spLocks noChangeArrowheads="1"/>
          </p:cNvSpPr>
          <p:nvPr/>
        </p:nvSpPr>
        <p:spPr bwMode="auto">
          <a:xfrm>
            <a:off x="1039816" y="1268413"/>
            <a:ext cx="7818464" cy="3241675"/>
          </a:xfrm>
          <a:prstGeom prst="rect">
            <a:avLst/>
          </a:prstGeom>
          <a:noFill/>
          <a:ln w="9525">
            <a:noFill/>
            <a:miter lim="800000"/>
            <a:headEnd/>
            <a:tailEnd/>
          </a:ln>
          <a:effectLst/>
        </p:spPr>
        <p:txBody>
          <a:bodyPr lIns="91414" tIns="45707" rIns="91414" bIns="45707"/>
          <a:lstStyle/>
          <a:p>
            <a:pPr marL="571500" indent="-571500" algn="just" defTabSz="912813">
              <a:spcBef>
                <a:spcPct val="20000"/>
              </a:spcBef>
              <a:buClr>
                <a:schemeClr val="accent1"/>
              </a:buClr>
              <a:buSzPct val="65000"/>
              <a:buFont typeface="Wingdings" pitchFamily="2" charset="2"/>
              <a:buNone/>
            </a:pPr>
            <a:endParaRPr lang="es-ES" sz="1400" b="1" dirty="0">
              <a:latin typeface="Arial" charset="0"/>
            </a:endParaRPr>
          </a:p>
          <a:p>
            <a:pPr marL="571500" indent="-457200" algn="just" defTabSz="912813">
              <a:spcBef>
                <a:spcPct val="20000"/>
              </a:spcBef>
              <a:buClr>
                <a:schemeClr val="accent1"/>
              </a:buClr>
              <a:buSzPct val="65000"/>
              <a:buFont typeface="Arial" pitchFamily="34" charset="0"/>
              <a:buChar char="•"/>
            </a:pPr>
            <a:r>
              <a:rPr lang="es-AR" i="1" dirty="0" smtClean="0">
                <a:solidFill>
                  <a:schemeClr val="tx2">
                    <a:lumMod val="75000"/>
                  </a:schemeClr>
                </a:solidFill>
                <a:latin typeface="Calibri" pitchFamily="34" charset="0"/>
              </a:rPr>
              <a:t>Verificar </a:t>
            </a:r>
            <a:r>
              <a:rPr lang="es-AR" i="1" dirty="0">
                <a:solidFill>
                  <a:schemeClr val="tx2">
                    <a:lumMod val="75000"/>
                  </a:schemeClr>
                </a:solidFill>
                <a:latin typeface="Calibri" pitchFamily="34" charset="0"/>
              </a:rPr>
              <a:t>y confirmar que el personal clave que designen los contratistas adjudicatarios, así como las empresas, personas jurídicas o físicas subcontratadas reúnan los requisitos de idoneidad exigidos por la administración. </a:t>
            </a:r>
            <a:endParaRPr lang="es-AR"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endParaRPr lang="es-ES" dirty="0" smtClean="0">
              <a:latin typeface="Arial" charset="0"/>
            </a:endParaRPr>
          </a:p>
          <a:p>
            <a:pPr marL="571500" indent="-457200" algn="just" defTabSz="912813">
              <a:spcBef>
                <a:spcPct val="20000"/>
              </a:spcBef>
              <a:buClr>
                <a:schemeClr val="accent1"/>
              </a:buClr>
              <a:buSzPct val="65000"/>
              <a:buFont typeface="Arial" pitchFamily="34" charset="0"/>
              <a:buChar char="•"/>
            </a:pPr>
            <a:r>
              <a:rPr lang="es-AR" i="1" dirty="0" smtClean="0">
                <a:solidFill>
                  <a:schemeClr val="tx2">
                    <a:lumMod val="75000"/>
                  </a:schemeClr>
                </a:solidFill>
                <a:latin typeface="Calibri" pitchFamily="34" charset="0"/>
              </a:rPr>
              <a:t>Velar porque las gestiones financieras atinentes a los contratos de concesión de gestión de servicios públicos portuarios, se realicen de manera correcta y transparente. </a:t>
            </a:r>
          </a:p>
          <a:p>
            <a:pPr marL="571500" indent="-457200" algn="just" defTabSz="912813">
              <a:spcBef>
                <a:spcPct val="20000"/>
              </a:spcBef>
              <a:buClr>
                <a:schemeClr val="accent1"/>
              </a:buClr>
              <a:buSzPct val="65000"/>
              <a:buFont typeface="Arial" pitchFamily="34" charset="0"/>
              <a:buChar char="•"/>
            </a:pPr>
            <a:endParaRPr lang="es-ES"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r>
              <a:rPr lang="es-ES" i="1" dirty="0" smtClean="0">
                <a:solidFill>
                  <a:schemeClr val="tx2">
                    <a:lumMod val="75000"/>
                  </a:schemeClr>
                </a:solidFill>
                <a:latin typeface="Calibri" pitchFamily="34" charset="0"/>
              </a:rPr>
              <a:t>Supervisar que se estén brindando los servicios especificados en el cartel, que la obra se encuentra en óptimas condiciones de uso y funcionamiento.</a:t>
            </a:r>
          </a:p>
          <a:p>
            <a:pPr marL="571500" indent="-457200" algn="just" defTabSz="912813">
              <a:spcBef>
                <a:spcPct val="20000"/>
              </a:spcBef>
              <a:buClr>
                <a:schemeClr val="accent1"/>
              </a:buClr>
              <a:buSzPct val="65000"/>
            </a:pPr>
            <a:r>
              <a:rPr lang="es-ES" i="1" dirty="0" smtClean="0">
                <a:solidFill>
                  <a:schemeClr val="tx2">
                    <a:lumMod val="75000"/>
                  </a:schemeClr>
                </a:solidFill>
                <a:latin typeface="Calibri" pitchFamily="34" charset="0"/>
              </a:rPr>
              <a:t> </a:t>
            </a:r>
          </a:p>
          <a:p>
            <a:pPr marL="571500" indent="-457200" algn="just" defTabSz="912813">
              <a:spcBef>
                <a:spcPct val="20000"/>
              </a:spcBef>
              <a:buClr>
                <a:schemeClr val="accent1"/>
              </a:buClr>
              <a:buSzPct val="65000"/>
              <a:buFont typeface="Arial" pitchFamily="34" charset="0"/>
              <a:buChar char="•"/>
            </a:pPr>
            <a:r>
              <a:rPr lang="es-AR" i="1" dirty="0" smtClean="0">
                <a:solidFill>
                  <a:schemeClr val="tx2">
                    <a:lumMod val="75000"/>
                  </a:schemeClr>
                </a:solidFill>
                <a:latin typeface="Calibri" pitchFamily="34" charset="0"/>
              </a:rPr>
              <a:t>Realizar las gestiones necesarias con el propósito de garantizar la adecuada continuidad del servicio. </a:t>
            </a:r>
          </a:p>
          <a:p>
            <a:pPr marL="571500" indent="-457200" algn="just" defTabSz="912813">
              <a:spcBef>
                <a:spcPct val="20000"/>
              </a:spcBef>
              <a:buClr>
                <a:schemeClr val="accent1"/>
              </a:buClr>
              <a:buSzPct val="65000"/>
              <a:buFont typeface="Arial" pitchFamily="34" charset="0"/>
              <a:buChar char="•"/>
            </a:pPr>
            <a:endParaRPr lang="es-ES"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endParaRPr lang="es-ES" i="1" dirty="0" smtClean="0">
              <a:solidFill>
                <a:schemeClr val="tx2">
                  <a:lumMod val="75000"/>
                </a:schemeClr>
              </a:solidFill>
              <a:latin typeface="Calibri" pitchFamily="34" charset="0"/>
            </a:endParaRPr>
          </a:p>
          <a:p>
            <a:pPr marL="571500" indent="-457200" algn="just" defTabSz="912813">
              <a:spcBef>
                <a:spcPct val="20000"/>
              </a:spcBef>
              <a:buClr>
                <a:schemeClr val="accent1"/>
              </a:buClr>
              <a:buSzPct val="65000"/>
              <a:buFont typeface="Arial" pitchFamily="34" charset="0"/>
              <a:buChar char="•"/>
            </a:pPr>
            <a:endParaRPr lang="es-AR" i="1" dirty="0">
              <a:solidFill>
                <a:schemeClr val="tx2">
                  <a:lumMod val="75000"/>
                </a:schemeClr>
              </a:solidFill>
              <a:latin typeface="Calibri" pitchFamily="34" charset="0"/>
            </a:endParaRPr>
          </a:p>
        </p:txBody>
      </p:sp>
      <p:sp>
        <p:nvSpPr>
          <p:cNvPr id="4" name="3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Funciones de la Secretaría de Fiscalizadora</a:t>
            </a:r>
          </a:p>
          <a:p>
            <a:pPr algn="just"/>
            <a:endParaRPr lang="es-ES" b="1" i="1" dirty="0" smtClean="0">
              <a:solidFill>
                <a:schemeClr val="accent3">
                  <a:lumMod val="75000"/>
                </a:schemeClr>
              </a:solidFill>
              <a:latin typeface="Calibri" pitchFamily="34" charset="0"/>
            </a:endParaRPr>
          </a:p>
        </p:txBody>
      </p:sp>
      <p:cxnSp>
        <p:nvCxnSpPr>
          <p:cNvPr id="5" name="4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6" name="5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INCOP  Función Fiscalizadora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8" name="7 Grupo"/>
          <p:cNvGrpSpPr/>
          <p:nvPr/>
        </p:nvGrpSpPr>
        <p:grpSpPr>
          <a:xfrm>
            <a:off x="734986" y="6357958"/>
            <a:ext cx="1285884" cy="525466"/>
            <a:chOff x="734986" y="6357958"/>
            <a:chExt cx="1285884" cy="525466"/>
          </a:xfrm>
        </p:grpSpPr>
        <p:sp>
          <p:nvSpPr>
            <p:cNvPr id="10" name="9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1" name="10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9" name="Rectangle 3"/>
          <p:cNvSpPr>
            <a:spLocks noChangeArrowheads="1"/>
          </p:cNvSpPr>
          <p:nvPr/>
        </p:nvSpPr>
        <p:spPr bwMode="auto">
          <a:xfrm>
            <a:off x="1182692" y="928670"/>
            <a:ext cx="7532712" cy="3241675"/>
          </a:xfrm>
          <a:prstGeom prst="rect">
            <a:avLst/>
          </a:prstGeom>
          <a:noFill/>
          <a:ln w="9525">
            <a:noFill/>
            <a:miter lim="800000"/>
            <a:headEnd/>
            <a:tailEnd/>
          </a:ln>
          <a:effectLst/>
        </p:spPr>
        <p:txBody>
          <a:bodyPr lIns="91414" tIns="45707" rIns="91414" bIns="45707"/>
          <a:lstStyle/>
          <a:p>
            <a:pPr marL="571500" indent="-571500" algn="just" defTabSz="912813">
              <a:spcBef>
                <a:spcPct val="20000"/>
              </a:spcBef>
              <a:buClr>
                <a:schemeClr val="accent1"/>
              </a:buClr>
              <a:buSzPct val="65000"/>
              <a:buFont typeface="Wingdings" pitchFamily="2" charset="2"/>
              <a:buNone/>
            </a:pPr>
            <a:endParaRPr lang="es-ES" sz="1400" b="1" dirty="0">
              <a:latin typeface="Arial" charset="0"/>
            </a:endParaRPr>
          </a:p>
          <a:p>
            <a:pPr marL="571500" indent="-571500" algn="just" defTabSz="912813">
              <a:spcBef>
                <a:spcPct val="20000"/>
              </a:spcBef>
              <a:buClr>
                <a:schemeClr val="accent1"/>
              </a:buClr>
              <a:buSzPct val="65000"/>
              <a:buFont typeface="Wingdings" pitchFamily="2" charset="2"/>
              <a:buNone/>
            </a:pPr>
            <a:endParaRPr lang="es-ES" sz="1400" dirty="0">
              <a:latin typeface="Arial" charset="0"/>
            </a:endParaRPr>
          </a:p>
          <a:p>
            <a:pPr marL="571500" indent="-571500" algn="just" defTabSz="912813">
              <a:spcBef>
                <a:spcPct val="20000"/>
              </a:spcBef>
              <a:buClr>
                <a:schemeClr val="accent1"/>
              </a:buClr>
              <a:buSzPct val="65000"/>
              <a:buFont typeface="Wingdings" pitchFamily="2" charset="2"/>
              <a:buNone/>
            </a:pPr>
            <a:endParaRPr lang="es-AR" sz="1400" dirty="0">
              <a:latin typeface="Arial" charset="0"/>
            </a:endParaRPr>
          </a:p>
          <a:p>
            <a:pPr marL="571500" indent="-571500" algn="just" defTabSz="912813">
              <a:spcBef>
                <a:spcPct val="20000"/>
              </a:spcBef>
              <a:buClr>
                <a:schemeClr val="accent1"/>
              </a:buClr>
              <a:buSzPct val="65000"/>
              <a:buFont typeface="Arial" pitchFamily="34" charset="0"/>
              <a:buChar char="•"/>
            </a:pPr>
            <a:r>
              <a:rPr lang="es-AR" i="1" dirty="0">
                <a:solidFill>
                  <a:schemeClr val="tx2">
                    <a:lumMod val="75000"/>
                  </a:schemeClr>
                </a:solidFill>
                <a:latin typeface="Calibri" pitchFamily="34" charset="0"/>
              </a:rPr>
              <a:t>Preparar estudios técnicos cuando existan razones de interés público para efectuar una prórroga del plazo de concesión. </a:t>
            </a:r>
            <a:endParaRPr lang="es-AR" i="1" dirty="0" smtClean="0">
              <a:solidFill>
                <a:schemeClr val="tx2">
                  <a:lumMod val="75000"/>
                </a:schemeClr>
              </a:solidFill>
              <a:latin typeface="Calibri" pitchFamily="34" charset="0"/>
            </a:endParaRPr>
          </a:p>
          <a:p>
            <a:pPr marL="571500" indent="-571500" algn="just" defTabSz="912813">
              <a:spcBef>
                <a:spcPct val="20000"/>
              </a:spcBef>
              <a:buClr>
                <a:schemeClr val="accent1"/>
              </a:buClr>
              <a:buSzPct val="65000"/>
            </a:pPr>
            <a:endParaRPr lang="es-AR" i="1" dirty="0" smtClean="0">
              <a:solidFill>
                <a:schemeClr val="tx2">
                  <a:lumMod val="75000"/>
                </a:schemeClr>
              </a:solidFill>
              <a:latin typeface="Calibri" pitchFamily="34" charset="0"/>
            </a:endParaRPr>
          </a:p>
          <a:p>
            <a:pPr marL="571500" indent="-571500" algn="just" defTabSz="912813">
              <a:spcBef>
                <a:spcPct val="20000"/>
              </a:spcBef>
              <a:buClr>
                <a:schemeClr val="accent1"/>
              </a:buClr>
              <a:buSzPct val="65000"/>
              <a:buFont typeface="Arial" pitchFamily="34" charset="0"/>
              <a:buChar char="•"/>
            </a:pPr>
            <a:r>
              <a:rPr lang="es-ES" i="1" dirty="0" smtClean="0">
                <a:solidFill>
                  <a:schemeClr val="tx2">
                    <a:lumMod val="75000"/>
                  </a:schemeClr>
                </a:solidFill>
                <a:latin typeface="Calibri" pitchFamily="34" charset="0"/>
              </a:rPr>
              <a:t>Verificar el cumplimiento del objeto de la contratación, advertir a quien corresponda, de acuerdo con el régimen interno, la conveniencia de introducir modificaciones o señalar correcciones en la ejecución del contrato.</a:t>
            </a:r>
          </a:p>
          <a:p>
            <a:pPr marL="571500" indent="-571500" algn="just" defTabSz="912813">
              <a:spcBef>
                <a:spcPct val="20000"/>
              </a:spcBef>
              <a:buClr>
                <a:schemeClr val="accent1"/>
              </a:buClr>
              <a:buSzPct val="65000"/>
              <a:buFont typeface="Wingdings" pitchFamily="2" charset="2"/>
              <a:buChar char="q"/>
            </a:pPr>
            <a:endParaRPr lang="es-AR" sz="1400" dirty="0">
              <a:latin typeface="Arial" charset="0"/>
            </a:endParaRPr>
          </a:p>
          <a:p>
            <a:pPr marL="571500" indent="-571500" algn="just" defTabSz="912813">
              <a:spcBef>
                <a:spcPct val="20000"/>
              </a:spcBef>
              <a:buClr>
                <a:schemeClr val="accent1"/>
              </a:buClr>
              <a:buSzPct val="65000"/>
              <a:buFont typeface="Wingdings" pitchFamily="2" charset="2"/>
              <a:buNone/>
            </a:pPr>
            <a:endParaRPr lang="es-AR" sz="1400" dirty="0">
              <a:latin typeface="Arial" charset="0"/>
            </a:endParaRPr>
          </a:p>
          <a:p>
            <a:pPr marL="571500" indent="-571500" algn="just" defTabSz="912813">
              <a:spcBef>
                <a:spcPct val="20000"/>
              </a:spcBef>
              <a:buClr>
                <a:schemeClr val="accent1"/>
              </a:buClr>
              <a:buSzPct val="65000"/>
              <a:buFont typeface="Wingdings" pitchFamily="2" charset="2"/>
              <a:buChar char="q"/>
            </a:pPr>
            <a:endParaRPr lang="es-ES" sz="1400" dirty="0">
              <a:latin typeface="Arial" charset="0"/>
            </a:endParaRPr>
          </a:p>
        </p:txBody>
      </p:sp>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INCOP  Función Fiscalizadora</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6" name="5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Funciones de la Secretaría de Fiscalizadora</a:t>
            </a:r>
          </a:p>
          <a:p>
            <a:pPr algn="just"/>
            <a:endParaRPr lang="es-ES" b="1" i="1" dirty="0" smtClean="0">
              <a:solidFill>
                <a:schemeClr val="accent3">
                  <a:lumMod val="75000"/>
                </a:schemeClr>
              </a:solidFill>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incop3.bmp">
            <a:hlinkClick r:id="rId2" action="ppaction://hlinksldjump"/>
          </p:cNvPr>
          <p:cNvPicPr>
            <a:picLocks noChangeAspect="1"/>
          </p:cNvPicPr>
          <p:nvPr/>
        </p:nvPicPr>
        <p:blipFill>
          <a:blip r:embed="rId3"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8" name="7 Grupo"/>
          <p:cNvGrpSpPr/>
          <p:nvPr/>
        </p:nvGrpSpPr>
        <p:grpSpPr>
          <a:xfrm>
            <a:off x="734986" y="6357958"/>
            <a:ext cx="1285884" cy="525466"/>
            <a:chOff x="734986" y="6357958"/>
            <a:chExt cx="1285884" cy="525466"/>
          </a:xfrm>
        </p:grpSpPr>
        <p:sp>
          <p:nvSpPr>
            <p:cNvPr id="10" name="9 Botón de acción: Inicio">
              <a:hlinkClick r:id="rId2"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1" name="10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2"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over dir="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357290" y="2643206"/>
            <a:ext cx="7429552" cy="2143116"/>
          </a:xfrm>
          <a:prstGeom prst="rect">
            <a:avLst/>
          </a:prstGeom>
        </p:spPr>
        <p:txBody>
          <a:bodyPr anchor="t">
            <a:normAutofit/>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Estadísticas</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5" name="4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9" name="Rectangle 3"/>
          <p:cNvSpPr>
            <a:spLocks noChangeArrowheads="1"/>
          </p:cNvSpPr>
          <p:nvPr/>
        </p:nvSpPr>
        <p:spPr bwMode="auto">
          <a:xfrm>
            <a:off x="1182692" y="928670"/>
            <a:ext cx="7532712" cy="3241675"/>
          </a:xfrm>
          <a:prstGeom prst="rect">
            <a:avLst/>
          </a:prstGeom>
          <a:noFill/>
          <a:ln w="9525">
            <a:noFill/>
            <a:miter lim="800000"/>
            <a:headEnd/>
            <a:tailEnd/>
          </a:ln>
          <a:effectLst/>
        </p:spPr>
        <p:txBody>
          <a:bodyPr lIns="91414" tIns="45707" rIns="91414" bIns="45707"/>
          <a:lstStyle/>
          <a:p>
            <a:pPr marL="571500" indent="-571500" algn="just" defTabSz="912813">
              <a:spcBef>
                <a:spcPct val="20000"/>
              </a:spcBef>
              <a:buClr>
                <a:schemeClr val="accent1"/>
              </a:buClr>
              <a:buSzPct val="65000"/>
              <a:buFont typeface="Wingdings" pitchFamily="2" charset="2"/>
              <a:buNone/>
            </a:pPr>
            <a:endParaRPr lang="es-ES" sz="1400" b="1" dirty="0">
              <a:latin typeface="Arial" charset="0"/>
            </a:endParaRPr>
          </a:p>
          <a:p>
            <a:pPr marL="571500" indent="-571500" algn="just" defTabSz="912813">
              <a:spcBef>
                <a:spcPct val="20000"/>
              </a:spcBef>
              <a:buClr>
                <a:schemeClr val="accent1"/>
              </a:buClr>
              <a:buSzPct val="65000"/>
              <a:buFont typeface="Wingdings" pitchFamily="2" charset="2"/>
              <a:buNone/>
            </a:pPr>
            <a:endParaRPr lang="es-ES" sz="1400" dirty="0">
              <a:latin typeface="Arial" charset="0"/>
            </a:endParaRPr>
          </a:p>
          <a:p>
            <a:pPr marL="571500" indent="-571500" algn="just" defTabSz="912813">
              <a:spcBef>
                <a:spcPct val="20000"/>
              </a:spcBef>
              <a:buClr>
                <a:schemeClr val="accent1"/>
              </a:buClr>
              <a:buSzPct val="65000"/>
              <a:buFont typeface="Wingdings" pitchFamily="2" charset="2"/>
              <a:buNone/>
            </a:pPr>
            <a:endParaRPr lang="es-AR" sz="1400" dirty="0">
              <a:latin typeface="Arial" charset="0"/>
            </a:endParaRPr>
          </a:p>
          <a:p>
            <a:pPr algn="just"/>
            <a:r>
              <a:rPr lang="es-ES_tradnl" i="1" dirty="0" smtClean="0">
                <a:solidFill>
                  <a:schemeClr val="tx2">
                    <a:lumMod val="75000"/>
                  </a:schemeClr>
                </a:solidFill>
                <a:latin typeface="Calibri" pitchFamily="34" charset="0"/>
              </a:rPr>
              <a:t>Desde el momento que se dio la concesión a la Sociedad Portuaria de Caldera, se han mejorado los servicios por la acertada disposición de poner al servicio portuario, nueva maquinaria  reforzado con los rendimientos operativos, lo que se suma , la fijación de tarifas competitiva , que vienen a formar un plan que procura alcanzar a corto plazo , un servicio portuario integral ,eficaz y seguro.</a:t>
            </a:r>
            <a:endParaRPr lang="es-ES" i="1" dirty="0" smtClean="0">
              <a:solidFill>
                <a:schemeClr val="tx2">
                  <a:lumMod val="75000"/>
                </a:schemeClr>
              </a:solidFill>
              <a:latin typeface="Calibri" pitchFamily="34" charset="0"/>
            </a:endParaRPr>
          </a:p>
          <a:p>
            <a:pPr algn="just"/>
            <a:endParaRPr lang="es-ES_tradnl" i="1" dirty="0" smtClean="0">
              <a:solidFill>
                <a:schemeClr val="tx2">
                  <a:lumMod val="75000"/>
                </a:schemeClr>
              </a:solidFill>
              <a:latin typeface="Calibri" pitchFamily="34" charset="0"/>
            </a:endParaRPr>
          </a:p>
          <a:p>
            <a:pPr algn="just"/>
            <a:r>
              <a:rPr lang="es-ES_tradnl" i="1" dirty="0" smtClean="0">
                <a:solidFill>
                  <a:schemeClr val="tx2">
                    <a:lumMod val="75000"/>
                  </a:schemeClr>
                </a:solidFill>
                <a:latin typeface="Calibri" pitchFamily="34" charset="0"/>
              </a:rPr>
              <a:t>Con los nuevos equipos especializados para efectuar eficientes operaciones portuarias, se aumentó la carga ( ver cuadro estadístico presentado en esta página) .La carga aumentó solamente en el primer año , un 26% ,porque los concesionarios realizaron esfuerzos económicos ,adquiriendo moderna y funcional maquinaria operativa por varios millones de dólares, con la finalidad de aumentar ese porcentaje ,cuyo propósito es llevarlo a un 50%. El propósito es el de aumentar los rendimientos en beneficio de los usuarios.</a:t>
            </a:r>
            <a:endParaRPr lang="es-ES" i="1" dirty="0" smtClean="0">
              <a:solidFill>
                <a:schemeClr val="tx2">
                  <a:lumMod val="75000"/>
                </a:schemeClr>
              </a:solidFill>
              <a:latin typeface="Calibri" pitchFamily="34" charset="0"/>
            </a:endParaRPr>
          </a:p>
          <a:p>
            <a:pPr marL="571500" indent="-571500" algn="just" defTabSz="912813">
              <a:spcBef>
                <a:spcPct val="20000"/>
              </a:spcBef>
              <a:buClr>
                <a:schemeClr val="accent1"/>
              </a:buClr>
              <a:buSzPct val="65000"/>
              <a:buFont typeface="Wingdings" pitchFamily="2" charset="2"/>
              <a:buChar char="q"/>
            </a:pPr>
            <a:endParaRPr lang="es-AR" sz="1400" dirty="0">
              <a:latin typeface="Arial" charset="0"/>
            </a:endParaRPr>
          </a:p>
          <a:p>
            <a:pPr marL="571500" indent="-571500" algn="just" defTabSz="912813">
              <a:spcBef>
                <a:spcPct val="20000"/>
              </a:spcBef>
              <a:buClr>
                <a:schemeClr val="accent1"/>
              </a:buClr>
              <a:buSzPct val="65000"/>
              <a:buFont typeface="Wingdings" pitchFamily="2" charset="2"/>
              <a:buNone/>
            </a:pPr>
            <a:endParaRPr lang="es-AR" sz="1400" dirty="0">
              <a:latin typeface="Arial" charset="0"/>
            </a:endParaRPr>
          </a:p>
          <a:p>
            <a:pPr marL="571500" indent="-571500" algn="just" defTabSz="912813">
              <a:spcBef>
                <a:spcPct val="20000"/>
              </a:spcBef>
              <a:buClr>
                <a:schemeClr val="accent1"/>
              </a:buClr>
              <a:buSzPct val="65000"/>
              <a:buFont typeface="Wingdings" pitchFamily="2" charset="2"/>
              <a:buChar char="q"/>
            </a:pPr>
            <a:endParaRPr lang="es-ES" sz="1400" dirty="0">
              <a:latin typeface="Arial" charset="0"/>
            </a:endParaRPr>
          </a:p>
        </p:txBody>
      </p:sp>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Estadísticas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NOTEPAD.PNG">
            <a:hlinkClick r:id="rId2" action="ppaction://hlinkfile"/>
          </p:cNvPr>
          <p:cNvPicPr>
            <a:picLocks noChangeAspect="1"/>
          </p:cNvPicPr>
          <p:nvPr/>
        </p:nvPicPr>
        <p:blipFill>
          <a:blip r:embed="rId3"/>
          <a:stretch>
            <a:fillRect/>
          </a:stretch>
        </p:blipFill>
        <p:spPr>
          <a:xfrm rot="1140473">
            <a:off x="8354623" y="85364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5 Marcador de pie de página"/>
          <p:cNvSpPr txBox="1">
            <a:spLocks/>
          </p:cNvSpPr>
          <p:nvPr/>
        </p:nvSpPr>
        <p:spPr>
          <a:xfrm>
            <a:off x="5786446" y="857232"/>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2" action="ppaction://hlinkfile"/>
              </a:rPr>
              <a:t>Ver Detalle de Estadísticas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sp>
        <p:nvSpPr>
          <p:cNvPr id="11" name="5 Marcador de pie de página"/>
          <p:cNvSpPr txBox="1">
            <a:spLocks/>
          </p:cNvSpPr>
          <p:nvPr/>
        </p:nvSpPr>
        <p:spPr>
          <a:xfrm>
            <a:off x="4929190" y="1009632"/>
            <a:ext cx="3357586"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4" action="ppaction://hlinkfile"/>
              </a:rPr>
              <a:t>Históricas 1997-2007 Tipos Mercaderías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pic>
        <p:nvPicPr>
          <p:cNvPr id="12" name="11 Imagen" descr="incop3.bmp">
            <a:hlinkClick r:id="rId5" action="ppaction://hlinksldjump"/>
          </p:cNvPr>
          <p:cNvPicPr>
            <a:picLocks noChangeAspect="1"/>
          </p:cNvPicPr>
          <p:nvPr/>
        </p:nvPicPr>
        <p:blipFill>
          <a:blip r:embed="rId6"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3" name="12 Grupo"/>
          <p:cNvGrpSpPr/>
          <p:nvPr/>
        </p:nvGrpSpPr>
        <p:grpSpPr>
          <a:xfrm>
            <a:off x="734986" y="6357958"/>
            <a:ext cx="1285884" cy="525466"/>
            <a:chOff x="734986" y="6357958"/>
            <a:chExt cx="1285884" cy="525466"/>
          </a:xfrm>
        </p:grpSpPr>
        <p:sp>
          <p:nvSpPr>
            <p:cNvPr id="14" name="13 Botón de acción: Inicio">
              <a:hlinkClick r:id="rId5"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5" name="14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5"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cover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Estadísticas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sp>
        <p:nvSpPr>
          <p:cNvPr id="12" name="11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Ingresos por Canon</a:t>
            </a:r>
          </a:p>
          <a:p>
            <a:pPr algn="just"/>
            <a:endParaRPr lang="es-ES" b="1" i="1" dirty="0" smtClean="0">
              <a:solidFill>
                <a:schemeClr val="accent3">
                  <a:lumMod val="75000"/>
                </a:schemeClr>
              </a:solidFill>
              <a:latin typeface="Calibri" pitchFamily="34" charset="0"/>
            </a:endParaRPr>
          </a:p>
        </p:txBody>
      </p:sp>
      <p:graphicFrame>
        <p:nvGraphicFramePr>
          <p:cNvPr id="13" name="2 Gráfico"/>
          <p:cNvGraphicFramePr>
            <a:graphicFrameLocks/>
          </p:cNvGraphicFramePr>
          <p:nvPr/>
        </p:nvGraphicFramePr>
        <p:xfrm>
          <a:off x="2357422" y="1643050"/>
          <a:ext cx="5429288" cy="30003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4" name="13 Tabla"/>
          <p:cNvGraphicFramePr>
            <a:graphicFrameLocks noGrp="1"/>
          </p:cNvGraphicFramePr>
          <p:nvPr/>
        </p:nvGraphicFramePr>
        <p:xfrm>
          <a:off x="2370122" y="4643446"/>
          <a:ext cx="4818082" cy="1371600"/>
        </p:xfrm>
        <a:graphic>
          <a:graphicData uri="http://schemas.openxmlformats.org/drawingml/2006/table">
            <a:tbl>
              <a:tblPr>
                <a:tableStyleId>{0505E3EF-67EA-436B-97B2-0124C06EBD24}</a:tableStyleId>
              </a:tblPr>
              <a:tblGrid>
                <a:gridCol w="857256"/>
                <a:gridCol w="1059229"/>
                <a:gridCol w="902531"/>
                <a:gridCol w="902531"/>
                <a:gridCol w="1096535"/>
              </a:tblGrid>
              <a:tr h="200025">
                <a:tc>
                  <a:txBody>
                    <a:bodyPr/>
                    <a:lstStyle/>
                    <a:p>
                      <a:pPr algn="ctr" fontAlgn="b"/>
                      <a:r>
                        <a:rPr lang="es-ES" sz="1200" u="none" strike="noStrike" dirty="0"/>
                        <a:t>AÑO 2007</a:t>
                      </a:r>
                      <a:endParaRPr lang="es-ES" sz="1200" b="1" i="0" u="none" strike="noStrike" dirty="0">
                        <a:solidFill>
                          <a:srgbClr val="000000"/>
                        </a:solidFill>
                        <a:latin typeface="Calibri"/>
                      </a:endParaRPr>
                    </a:p>
                  </a:txBody>
                  <a:tcPr marL="0" marR="0" marT="0" marB="0" anchor="b"/>
                </a:tc>
                <a:tc gridSpan="4">
                  <a:txBody>
                    <a:bodyPr/>
                    <a:lstStyle/>
                    <a:p>
                      <a:pPr algn="ctr" fontAlgn="b"/>
                      <a:r>
                        <a:rPr lang="es-ES" sz="1200" u="none" strike="noStrike"/>
                        <a:t>CANON EN DOLARES POR CONCESIONARIA</a:t>
                      </a:r>
                      <a:endParaRPr lang="es-ES" sz="1200" b="1" i="0" u="none" strike="noStrike">
                        <a:solidFill>
                          <a:srgbClr val="000000"/>
                        </a:solidFill>
                        <a:latin typeface="Calibri"/>
                      </a:endParaRPr>
                    </a:p>
                  </a:txBody>
                  <a:tcPr marL="0" marR="0" marT="0" marB="0" anchor="b"/>
                </a:tc>
                <a:tc hMerge="1">
                  <a:txBody>
                    <a:bodyPr/>
                    <a:lstStyle/>
                    <a:p>
                      <a:endParaRPr lang="es-ES"/>
                    </a:p>
                  </a:txBody>
                  <a:tcPr/>
                </a:tc>
                <a:tc hMerge="1">
                  <a:txBody>
                    <a:bodyPr/>
                    <a:lstStyle/>
                    <a:p>
                      <a:endParaRPr lang="es-ES"/>
                    </a:p>
                  </a:txBody>
                  <a:tcPr/>
                </a:tc>
                <a:tc hMerge="1">
                  <a:txBody>
                    <a:bodyPr/>
                    <a:lstStyle/>
                    <a:p>
                      <a:endParaRPr lang="es-ES"/>
                    </a:p>
                  </a:txBody>
                  <a:tcPr/>
                </a:tc>
              </a:tr>
              <a:tr h="200025">
                <a:tc>
                  <a:txBody>
                    <a:bodyPr/>
                    <a:lstStyle/>
                    <a:p>
                      <a:pPr algn="ctr" fontAlgn="b"/>
                      <a:r>
                        <a:rPr lang="es-ES" sz="1200" u="none" strike="noStrike"/>
                        <a:t>TRIMESTRE</a:t>
                      </a:r>
                      <a:endParaRPr lang="es-ES" sz="1200" b="1" i="0" u="none" strike="noStrike">
                        <a:solidFill>
                          <a:srgbClr val="000000"/>
                        </a:solidFill>
                        <a:latin typeface="Calibri"/>
                      </a:endParaRPr>
                    </a:p>
                  </a:txBody>
                  <a:tcPr marL="0" marR="0" marT="0" marB="0" anchor="b"/>
                </a:tc>
                <a:tc>
                  <a:txBody>
                    <a:bodyPr/>
                    <a:lstStyle/>
                    <a:p>
                      <a:pPr algn="ctr" fontAlgn="b"/>
                      <a:r>
                        <a:rPr lang="es-ES" sz="1200" u="none" strike="noStrike"/>
                        <a:t>SPC</a:t>
                      </a:r>
                      <a:endParaRPr lang="es-ES" sz="1200" b="1" i="0" u="none" strike="noStrike">
                        <a:solidFill>
                          <a:srgbClr val="000000"/>
                        </a:solidFill>
                        <a:latin typeface="Calibri"/>
                      </a:endParaRPr>
                    </a:p>
                  </a:txBody>
                  <a:tcPr marL="0" marR="0" marT="0" marB="0" anchor="b"/>
                </a:tc>
                <a:tc>
                  <a:txBody>
                    <a:bodyPr/>
                    <a:lstStyle/>
                    <a:p>
                      <a:pPr algn="ctr" fontAlgn="b"/>
                      <a:r>
                        <a:rPr lang="es-ES" sz="1200" u="none" strike="noStrike"/>
                        <a:t>SPGC</a:t>
                      </a:r>
                      <a:endParaRPr lang="es-ES" sz="1200" b="1" i="0" u="none" strike="noStrike">
                        <a:solidFill>
                          <a:srgbClr val="000000"/>
                        </a:solidFill>
                        <a:latin typeface="Calibri"/>
                      </a:endParaRPr>
                    </a:p>
                  </a:txBody>
                  <a:tcPr marL="0" marR="0" marT="0" marB="0" anchor="b"/>
                </a:tc>
                <a:tc>
                  <a:txBody>
                    <a:bodyPr/>
                    <a:lstStyle/>
                    <a:p>
                      <a:pPr algn="ctr" fontAlgn="b"/>
                      <a:r>
                        <a:rPr lang="es-ES" sz="1200" u="none" strike="noStrike" dirty="0"/>
                        <a:t>SAAM</a:t>
                      </a:r>
                      <a:endParaRPr lang="es-ES" sz="1200" b="1" i="0" u="none" strike="noStrike" dirty="0">
                        <a:solidFill>
                          <a:srgbClr val="000000"/>
                        </a:solidFill>
                        <a:latin typeface="Calibri"/>
                      </a:endParaRPr>
                    </a:p>
                  </a:txBody>
                  <a:tcPr marL="0" marR="0" marT="0" marB="0" anchor="b"/>
                </a:tc>
                <a:tc>
                  <a:txBody>
                    <a:bodyPr/>
                    <a:lstStyle/>
                    <a:p>
                      <a:pPr algn="ctr" fontAlgn="b"/>
                      <a:r>
                        <a:rPr lang="es-ES" sz="1200" u="none" strike="noStrike"/>
                        <a:t>TOTAL</a:t>
                      </a:r>
                      <a:endParaRPr lang="es-ES" sz="1200" b="1" i="0" u="none" strike="noStrike">
                        <a:solidFill>
                          <a:srgbClr val="000000"/>
                        </a:solidFill>
                        <a:latin typeface="Calibri"/>
                      </a:endParaRPr>
                    </a:p>
                  </a:txBody>
                  <a:tcPr marL="0" marR="0" marT="0" marB="0" anchor="b"/>
                </a:tc>
              </a:tr>
              <a:tr h="190500">
                <a:tc>
                  <a:txBody>
                    <a:bodyPr/>
                    <a:lstStyle/>
                    <a:p>
                      <a:pPr algn="l" fontAlgn="b"/>
                      <a:r>
                        <a:rPr lang="es-ES" sz="1200" u="none" strike="noStrike"/>
                        <a:t>Primer</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425.013,47</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85.536,22</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61.913,88</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572.463,57</a:t>
                      </a:r>
                      <a:endParaRPr lang="es-ES" sz="1200" b="1" i="0" u="none" strike="noStrike">
                        <a:solidFill>
                          <a:srgbClr val="000000"/>
                        </a:solidFill>
                        <a:latin typeface="Calibri"/>
                      </a:endParaRPr>
                    </a:p>
                  </a:txBody>
                  <a:tcPr marL="0" marR="0" marT="0" marB="0" anchor="b"/>
                </a:tc>
              </a:tr>
              <a:tr h="190500">
                <a:tc>
                  <a:txBody>
                    <a:bodyPr/>
                    <a:lstStyle/>
                    <a:p>
                      <a:pPr algn="l" fontAlgn="b"/>
                      <a:r>
                        <a:rPr lang="es-ES" sz="1200" u="none" strike="noStrike"/>
                        <a:t>Segundo</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399.636,18</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88.120,72</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58.011,58</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545.768,48</a:t>
                      </a:r>
                      <a:endParaRPr lang="es-ES" sz="1200" b="1" i="0" u="none" strike="noStrike">
                        <a:solidFill>
                          <a:srgbClr val="000000"/>
                        </a:solidFill>
                        <a:latin typeface="Calibri"/>
                      </a:endParaRPr>
                    </a:p>
                  </a:txBody>
                  <a:tcPr marL="0" marR="0" marT="0" marB="0" anchor="b"/>
                </a:tc>
              </a:tr>
              <a:tr h="190500">
                <a:tc>
                  <a:txBody>
                    <a:bodyPr/>
                    <a:lstStyle/>
                    <a:p>
                      <a:pPr algn="l" fontAlgn="b"/>
                      <a:r>
                        <a:rPr lang="es-ES" sz="1200" u="none" strike="noStrike"/>
                        <a:t>Tercer</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516.472,01</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96.747,65</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58.262,44</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671.482,10</a:t>
                      </a:r>
                      <a:endParaRPr lang="es-ES" sz="1200" b="1" i="0" u="none" strike="noStrike">
                        <a:solidFill>
                          <a:srgbClr val="000000"/>
                        </a:solidFill>
                        <a:latin typeface="Calibri"/>
                      </a:endParaRPr>
                    </a:p>
                  </a:txBody>
                  <a:tcPr marL="0" marR="0" marT="0" marB="0" anchor="b"/>
                </a:tc>
              </a:tr>
              <a:tr h="200025">
                <a:tc>
                  <a:txBody>
                    <a:bodyPr/>
                    <a:lstStyle/>
                    <a:p>
                      <a:pPr algn="l" fontAlgn="b"/>
                      <a:r>
                        <a:rPr lang="es-ES" sz="1200" u="none" strike="noStrike"/>
                        <a:t>Cuarto</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535.676,62</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104.507,64</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53.331,44</a:t>
                      </a:r>
                      <a:endParaRPr lang="es-ES" sz="1200" b="0" i="0" u="none" strike="noStrike">
                        <a:solidFill>
                          <a:srgbClr val="000000"/>
                        </a:solidFill>
                        <a:latin typeface="Calibri"/>
                      </a:endParaRPr>
                    </a:p>
                  </a:txBody>
                  <a:tcPr marL="0" marR="0" marT="0" marB="0" anchor="b"/>
                </a:tc>
                <a:tc>
                  <a:txBody>
                    <a:bodyPr/>
                    <a:lstStyle/>
                    <a:p>
                      <a:pPr algn="r" fontAlgn="b"/>
                      <a:r>
                        <a:rPr lang="es-ES" sz="1200" u="none" strike="noStrike"/>
                        <a:t>693.515,70</a:t>
                      </a:r>
                      <a:endParaRPr lang="es-ES" sz="1200" b="1" i="0" u="none" strike="noStrike">
                        <a:solidFill>
                          <a:srgbClr val="000000"/>
                        </a:solidFill>
                        <a:latin typeface="Calibri"/>
                      </a:endParaRPr>
                    </a:p>
                  </a:txBody>
                  <a:tcPr marL="0" marR="0" marT="0" marB="0" anchor="b"/>
                </a:tc>
              </a:tr>
              <a:tr h="200025">
                <a:tc>
                  <a:txBody>
                    <a:bodyPr/>
                    <a:lstStyle/>
                    <a:p>
                      <a:pPr algn="l" fontAlgn="b"/>
                      <a:r>
                        <a:rPr lang="es-ES" sz="1200" u="none" strike="noStrike"/>
                        <a:t>TOTAL</a:t>
                      </a:r>
                      <a:endParaRPr lang="es-ES" sz="1200" b="1" i="0" u="none" strike="noStrike">
                        <a:solidFill>
                          <a:srgbClr val="000000"/>
                        </a:solidFill>
                        <a:latin typeface="Calibri"/>
                      </a:endParaRPr>
                    </a:p>
                  </a:txBody>
                  <a:tcPr marL="0" marR="0" marT="0" marB="0" anchor="b"/>
                </a:tc>
                <a:tc>
                  <a:txBody>
                    <a:bodyPr/>
                    <a:lstStyle/>
                    <a:p>
                      <a:pPr algn="r" fontAlgn="b"/>
                      <a:r>
                        <a:rPr lang="es-ES" sz="1200" u="none" strike="noStrike"/>
                        <a:t>$ 1.876.798,28</a:t>
                      </a:r>
                      <a:endParaRPr lang="es-ES" sz="1200" b="1" i="0" u="none" strike="noStrike">
                        <a:solidFill>
                          <a:srgbClr val="000000"/>
                        </a:solidFill>
                        <a:latin typeface="Calibri"/>
                      </a:endParaRPr>
                    </a:p>
                  </a:txBody>
                  <a:tcPr marL="0" marR="0" marT="0" marB="0" anchor="b"/>
                </a:tc>
                <a:tc>
                  <a:txBody>
                    <a:bodyPr/>
                    <a:lstStyle/>
                    <a:p>
                      <a:pPr algn="r" fontAlgn="b"/>
                      <a:r>
                        <a:rPr lang="es-ES" sz="1200" u="none" strike="noStrike"/>
                        <a:t>$ 374.912,23</a:t>
                      </a:r>
                      <a:endParaRPr lang="es-ES" sz="1200" b="1" i="0" u="none" strike="noStrike">
                        <a:solidFill>
                          <a:srgbClr val="000000"/>
                        </a:solidFill>
                        <a:latin typeface="Calibri"/>
                      </a:endParaRPr>
                    </a:p>
                  </a:txBody>
                  <a:tcPr marL="0" marR="0" marT="0" marB="0" anchor="b"/>
                </a:tc>
                <a:tc>
                  <a:txBody>
                    <a:bodyPr/>
                    <a:lstStyle/>
                    <a:p>
                      <a:pPr algn="r" fontAlgn="b"/>
                      <a:r>
                        <a:rPr lang="es-ES" sz="1200" u="none" strike="noStrike"/>
                        <a:t>$ 231.519,34</a:t>
                      </a:r>
                      <a:endParaRPr lang="es-ES" sz="1200" b="1" i="0" u="none" strike="noStrike">
                        <a:solidFill>
                          <a:srgbClr val="000000"/>
                        </a:solidFill>
                        <a:latin typeface="Calibri"/>
                      </a:endParaRPr>
                    </a:p>
                  </a:txBody>
                  <a:tcPr marL="0" marR="0" marT="0" marB="0" anchor="b"/>
                </a:tc>
                <a:tc>
                  <a:txBody>
                    <a:bodyPr/>
                    <a:lstStyle/>
                    <a:p>
                      <a:pPr algn="r" fontAlgn="b"/>
                      <a:r>
                        <a:rPr lang="es-ES" sz="1200" u="none" strike="noStrike" dirty="0"/>
                        <a:t>$ 2.483.229,85</a:t>
                      </a:r>
                      <a:endParaRPr lang="es-ES" sz="1200" b="1" i="0" u="none" strike="noStrike" dirty="0">
                        <a:solidFill>
                          <a:srgbClr val="000000"/>
                        </a:solidFill>
                        <a:latin typeface="Calibri"/>
                      </a:endParaRPr>
                    </a:p>
                  </a:txBody>
                  <a:tcPr marL="0" marR="0" marT="0" marB="0" anchor="b"/>
                </a:tc>
              </a:tr>
            </a:tbl>
          </a:graphicData>
        </a:graphic>
      </p:graphicFrame>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7" name="16 Grupo"/>
          <p:cNvGrpSpPr/>
          <p:nvPr/>
        </p:nvGrpSpPr>
        <p:grpSpPr>
          <a:xfrm>
            <a:off x="734986" y="6357958"/>
            <a:ext cx="1285884" cy="525466"/>
            <a:chOff x="734986" y="6357958"/>
            <a:chExt cx="1285884" cy="525466"/>
          </a:xfrm>
        </p:grpSpPr>
        <p:sp>
          <p:nvSpPr>
            <p:cNvPr id="18" name="17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9" name="18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pic>
        <p:nvPicPr>
          <p:cNvPr id="20" name="19 Imagen" descr="NOTEPAD.PNG">
            <a:hlinkClick r:id="rId5" action="ppaction://hlinkfile"/>
          </p:cNvPr>
          <p:cNvPicPr>
            <a:picLocks noChangeAspect="1"/>
          </p:cNvPicPr>
          <p:nvPr/>
        </p:nvPicPr>
        <p:blipFill>
          <a:blip r:embed="rId6"/>
          <a:stretch>
            <a:fillRect/>
          </a:stretch>
        </p:blipFill>
        <p:spPr>
          <a:xfrm rot="1140473">
            <a:off x="8354623" y="85364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1" name="5 Marcador de pie de página"/>
          <p:cNvSpPr txBox="1">
            <a:spLocks/>
          </p:cNvSpPr>
          <p:nvPr/>
        </p:nvSpPr>
        <p:spPr>
          <a:xfrm>
            <a:off x="5786446" y="857232"/>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5" action="ppaction://hlinkfile"/>
              </a:rPr>
              <a:t>Ver Detalle de Estadísticas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spTree>
  </p:cSld>
  <p:clrMapOvr>
    <a:masterClrMapping/>
  </p:clrMapOvr>
  <p:transition spd="med">
    <p:cover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Estadísticas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sp>
        <p:nvSpPr>
          <p:cNvPr id="12" name="11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Productividad por Contenedores</a:t>
            </a:r>
          </a:p>
          <a:p>
            <a:pPr algn="just"/>
            <a:endParaRPr lang="es-ES" b="1" i="1" dirty="0" smtClean="0">
              <a:solidFill>
                <a:schemeClr val="accent3">
                  <a:lumMod val="75000"/>
                </a:schemeClr>
              </a:solidFill>
              <a:latin typeface="Calibri" pitchFamily="34" charset="0"/>
            </a:endParaRPr>
          </a:p>
        </p:txBody>
      </p:sp>
      <p:graphicFrame>
        <p:nvGraphicFramePr>
          <p:cNvPr id="14" name="6 Gráfico"/>
          <p:cNvGraphicFramePr>
            <a:graphicFrameLocks/>
          </p:cNvGraphicFramePr>
          <p:nvPr/>
        </p:nvGraphicFramePr>
        <p:xfrm>
          <a:off x="2357422" y="1714488"/>
          <a:ext cx="4572000" cy="25050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5" name="14 Tabla"/>
          <p:cNvGraphicFramePr>
            <a:graphicFrameLocks noGrp="1"/>
          </p:cNvGraphicFramePr>
          <p:nvPr/>
        </p:nvGraphicFramePr>
        <p:xfrm>
          <a:off x="2370122" y="4235456"/>
          <a:ext cx="4572032" cy="1771650"/>
        </p:xfrm>
        <a:graphic>
          <a:graphicData uri="http://schemas.openxmlformats.org/drawingml/2006/table">
            <a:tbl>
              <a:tblPr>
                <a:tableStyleId>{8799B23B-EC83-4686-B30A-512413B5E67A}</a:tableStyleId>
              </a:tblPr>
              <a:tblGrid>
                <a:gridCol w="1112208"/>
                <a:gridCol w="1279039"/>
                <a:gridCol w="1126111"/>
                <a:gridCol w="1054674"/>
              </a:tblGrid>
              <a:tr h="200025">
                <a:tc gridSpan="4">
                  <a:txBody>
                    <a:bodyPr/>
                    <a:lstStyle/>
                    <a:p>
                      <a:pPr algn="ctr" fontAlgn="b"/>
                      <a:r>
                        <a:rPr lang="es-ES" sz="1100" u="none" strike="noStrike" dirty="0"/>
                        <a:t>PRODUCTIVIDAD CONTENEDORES 2006 / 2007</a:t>
                      </a:r>
                      <a:endParaRPr lang="es-ES" sz="1100" b="1" i="0" u="none" strike="noStrike" dirty="0">
                        <a:solidFill>
                          <a:srgbClr val="000000"/>
                        </a:solidFill>
                        <a:latin typeface="Calibri"/>
                      </a:endParaRPr>
                    </a:p>
                  </a:txBody>
                  <a:tcPr marL="0" marR="0" marT="0" marB="0" anchor="b"/>
                </a:tc>
                <a:tc hMerge="1">
                  <a:txBody>
                    <a:bodyPr/>
                    <a:lstStyle/>
                    <a:p>
                      <a:endParaRPr lang="es-ES"/>
                    </a:p>
                  </a:txBody>
                  <a:tcPr/>
                </a:tc>
                <a:tc hMerge="1">
                  <a:txBody>
                    <a:bodyPr/>
                    <a:lstStyle/>
                    <a:p>
                      <a:endParaRPr lang="es-ES"/>
                    </a:p>
                  </a:txBody>
                  <a:tcPr/>
                </a:tc>
                <a:tc hMerge="1">
                  <a:txBody>
                    <a:bodyPr/>
                    <a:lstStyle/>
                    <a:p>
                      <a:endParaRPr lang="es-ES"/>
                    </a:p>
                  </a:txBody>
                  <a:tcPr/>
                </a:tc>
              </a:tr>
              <a:tr h="200025">
                <a:tc>
                  <a:txBody>
                    <a:bodyPr/>
                    <a:lstStyle/>
                    <a:p>
                      <a:pPr algn="ctr" fontAlgn="b"/>
                      <a:r>
                        <a:rPr lang="es-ES" sz="1100" u="none" strike="noStrike"/>
                        <a:t> </a:t>
                      </a:r>
                      <a:endParaRPr lang="es-ES" sz="1100" b="1" i="0" u="none" strike="noStrike">
                        <a:solidFill>
                          <a:srgbClr val="000000"/>
                        </a:solidFill>
                        <a:latin typeface="Calibri"/>
                      </a:endParaRPr>
                    </a:p>
                  </a:txBody>
                  <a:tcPr marL="0" marR="0" marT="0" marB="0" anchor="b"/>
                </a:tc>
                <a:tc>
                  <a:txBody>
                    <a:bodyPr/>
                    <a:lstStyle/>
                    <a:p>
                      <a:pPr algn="ctr" fontAlgn="b"/>
                      <a:r>
                        <a:rPr lang="es-ES" sz="1100" u="none" strike="noStrike" dirty="0"/>
                        <a:t>2006</a:t>
                      </a:r>
                      <a:endParaRPr lang="es-ES" sz="1100" b="1" i="0" u="none" strike="noStrike" dirty="0">
                        <a:solidFill>
                          <a:srgbClr val="000000"/>
                        </a:solidFill>
                        <a:latin typeface="Calibri"/>
                      </a:endParaRPr>
                    </a:p>
                  </a:txBody>
                  <a:tcPr marL="0" marR="0" marT="0" marB="0" anchor="b"/>
                </a:tc>
                <a:tc>
                  <a:txBody>
                    <a:bodyPr/>
                    <a:lstStyle/>
                    <a:p>
                      <a:pPr algn="r" fontAlgn="b"/>
                      <a:r>
                        <a:rPr lang="es-ES" sz="1100" u="none" strike="noStrike"/>
                        <a:t>2007</a:t>
                      </a:r>
                      <a:endParaRPr lang="es-ES" sz="1100" b="1" i="0" u="none" strike="noStrike">
                        <a:solidFill>
                          <a:srgbClr val="000000"/>
                        </a:solidFill>
                        <a:latin typeface="Calibri"/>
                      </a:endParaRPr>
                    </a:p>
                  </a:txBody>
                  <a:tcPr marL="0" marR="0" marT="0" marB="0" anchor="b"/>
                </a:tc>
                <a:tc>
                  <a:txBody>
                    <a:bodyPr/>
                    <a:lstStyle/>
                    <a:p>
                      <a:pPr algn="l" fontAlgn="b"/>
                      <a:r>
                        <a:rPr lang="es-ES" sz="1100" u="none" strike="noStrike"/>
                        <a:t> </a:t>
                      </a:r>
                      <a:endParaRPr lang="es-ES" sz="1100" b="1" i="0" u="none" strike="noStrike">
                        <a:solidFill>
                          <a:srgbClr val="000000"/>
                        </a:solidFill>
                        <a:latin typeface="Calibri"/>
                      </a:endParaRPr>
                    </a:p>
                  </a:txBody>
                  <a:tcPr marL="0" marR="0" marT="0" marB="0" anchor="b"/>
                </a:tc>
              </a:tr>
              <a:tr h="200025">
                <a:tc>
                  <a:txBody>
                    <a:bodyPr/>
                    <a:lstStyle/>
                    <a:p>
                      <a:pPr algn="ctr" fontAlgn="b"/>
                      <a:r>
                        <a:rPr lang="es-ES" sz="1100" u="none" strike="noStrike"/>
                        <a:t> </a:t>
                      </a:r>
                      <a:endParaRPr lang="es-ES" sz="1100" b="1" i="0" u="none" strike="noStrike">
                        <a:solidFill>
                          <a:srgbClr val="000000"/>
                        </a:solidFill>
                        <a:latin typeface="Calibri"/>
                      </a:endParaRPr>
                    </a:p>
                  </a:txBody>
                  <a:tcPr marL="0" marR="0" marT="0" marB="0" anchor="b"/>
                </a:tc>
                <a:tc>
                  <a:txBody>
                    <a:bodyPr/>
                    <a:lstStyle/>
                    <a:p>
                      <a:pPr algn="ctr" fontAlgn="b"/>
                      <a:r>
                        <a:rPr lang="es-ES" sz="1100" u="none" strike="noStrike" dirty="0"/>
                        <a:t> </a:t>
                      </a:r>
                      <a:endParaRPr lang="es-ES" sz="1100" b="1" i="0" u="none" strike="noStrike" dirty="0">
                        <a:solidFill>
                          <a:srgbClr val="000000"/>
                        </a:solidFill>
                        <a:latin typeface="Calibri"/>
                      </a:endParaRPr>
                    </a:p>
                  </a:txBody>
                  <a:tcPr marL="0" marR="0" marT="0" marB="0" anchor="b"/>
                </a:tc>
                <a:tc>
                  <a:txBody>
                    <a:bodyPr/>
                    <a:lstStyle/>
                    <a:p>
                      <a:pPr algn="ctr" fontAlgn="b"/>
                      <a:r>
                        <a:rPr lang="es-ES" sz="1100" u="none" strike="noStrike" dirty="0"/>
                        <a:t>SPC</a:t>
                      </a:r>
                      <a:endParaRPr lang="es-ES" sz="1100" b="1" i="0" u="none" strike="noStrike" dirty="0">
                        <a:solidFill>
                          <a:srgbClr val="000000"/>
                        </a:solidFill>
                        <a:latin typeface="Calibri"/>
                      </a:endParaRPr>
                    </a:p>
                  </a:txBody>
                  <a:tcPr marL="0" marR="0" marT="0" marB="0" anchor="b"/>
                </a:tc>
                <a:tc>
                  <a:txBody>
                    <a:bodyPr/>
                    <a:lstStyle/>
                    <a:p>
                      <a:pPr algn="ctr" fontAlgn="b"/>
                      <a:r>
                        <a:rPr lang="es-ES" sz="1100" u="none" strike="noStrike"/>
                        <a:t>SPGC</a:t>
                      </a:r>
                      <a:endParaRPr lang="es-ES" sz="1100" b="1" i="0" u="none" strike="noStrike">
                        <a:solidFill>
                          <a:srgbClr val="000000"/>
                        </a:solidFill>
                        <a:latin typeface="Calibri"/>
                      </a:endParaRPr>
                    </a:p>
                  </a:txBody>
                  <a:tcPr marL="0" marR="0" marT="0" marB="0" anchor="b"/>
                </a:tc>
              </a:tr>
              <a:tr h="200025">
                <a:tc>
                  <a:txBody>
                    <a:bodyPr/>
                    <a:lstStyle/>
                    <a:p>
                      <a:pPr algn="ctr" fontAlgn="b"/>
                      <a:r>
                        <a:rPr lang="es-ES" sz="1100" u="none" strike="noStrike"/>
                        <a:t>TRIMESTRE</a:t>
                      </a:r>
                      <a:endParaRPr lang="es-ES" sz="1100" b="1" i="0" u="none" strike="noStrike">
                        <a:solidFill>
                          <a:srgbClr val="000000"/>
                        </a:solidFill>
                        <a:latin typeface="Calibri"/>
                      </a:endParaRPr>
                    </a:p>
                  </a:txBody>
                  <a:tcPr marL="0" marR="0" marT="0" marB="0" anchor="b"/>
                </a:tc>
                <a:tc>
                  <a:txBody>
                    <a:bodyPr/>
                    <a:lstStyle/>
                    <a:p>
                      <a:pPr algn="ctr" fontAlgn="b"/>
                      <a:r>
                        <a:rPr lang="es-ES" sz="1100" u="none" strike="noStrike"/>
                        <a:t>Mov/h</a:t>
                      </a:r>
                      <a:endParaRPr lang="es-ES" sz="1100" b="1" i="0" u="none" strike="noStrike">
                        <a:solidFill>
                          <a:srgbClr val="000000"/>
                        </a:solidFill>
                        <a:latin typeface="Calibri"/>
                      </a:endParaRPr>
                    </a:p>
                  </a:txBody>
                  <a:tcPr marL="0" marR="0" marT="0" marB="0" anchor="b"/>
                </a:tc>
                <a:tc>
                  <a:txBody>
                    <a:bodyPr/>
                    <a:lstStyle/>
                    <a:p>
                      <a:pPr algn="ctr" fontAlgn="b"/>
                      <a:r>
                        <a:rPr lang="es-ES" sz="1100" u="none" strike="noStrike" dirty="0" err="1"/>
                        <a:t>Mov</a:t>
                      </a:r>
                      <a:r>
                        <a:rPr lang="es-ES" sz="1100" u="none" strike="noStrike" dirty="0"/>
                        <a:t>/h</a:t>
                      </a:r>
                      <a:endParaRPr lang="es-ES" sz="1100" b="1" i="0" u="none" strike="noStrike" dirty="0">
                        <a:solidFill>
                          <a:srgbClr val="000000"/>
                        </a:solidFill>
                        <a:latin typeface="Calibri"/>
                      </a:endParaRPr>
                    </a:p>
                  </a:txBody>
                  <a:tcPr marL="0" marR="0" marT="0" marB="0" anchor="b"/>
                </a:tc>
                <a:tc>
                  <a:txBody>
                    <a:bodyPr/>
                    <a:lstStyle/>
                    <a:p>
                      <a:pPr algn="ctr" fontAlgn="b"/>
                      <a:r>
                        <a:rPr lang="es-ES" sz="1100" u="none" strike="noStrike" dirty="0"/>
                        <a:t>TM/h</a:t>
                      </a:r>
                      <a:endParaRPr lang="es-ES" sz="1100" b="1" i="0" u="none" strike="noStrike" dirty="0">
                        <a:solidFill>
                          <a:srgbClr val="000000"/>
                        </a:solidFill>
                        <a:latin typeface="Calibri"/>
                      </a:endParaRPr>
                    </a:p>
                  </a:txBody>
                  <a:tcPr marL="0" marR="0" marT="0" marB="0" anchor="b"/>
                </a:tc>
              </a:tr>
              <a:tr h="190500">
                <a:tc>
                  <a:txBody>
                    <a:bodyPr/>
                    <a:lstStyle/>
                    <a:p>
                      <a:pPr algn="l" fontAlgn="b"/>
                      <a:r>
                        <a:rPr lang="es-ES" sz="1100" u="none" strike="noStrike"/>
                        <a:t>Primer</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20,00</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28,00</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dirty="0"/>
                        <a:t>530,00</a:t>
                      </a:r>
                      <a:endParaRPr lang="es-ES" sz="1100" b="0" i="0" u="none" strike="noStrike" dirty="0">
                        <a:solidFill>
                          <a:srgbClr val="000000"/>
                        </a:solidFill>
                        <a:latin typeface="Calibri"/>
                      </a:endParaRPr>
                    </a:p>
                  </a:txBody>
                  <a:tcPr marL="0" marR="0" marT="0" marB="0" anchor="b"/>
                </a:tc>
              </a:tr>
              <a:tr h="190500">
                <a:tc>
                  <a:txBody>
                    <a:bodyPr/>
                    <a:lstStyle/>
                    <a:p>
                      <a:pPr algn="l" fontAlgn="b"/>
                      <a:r>
                        <a:rPr lang="es-ES" sz="1100" u="none" strike="noStrike"/>
                        <a:t>Segundo</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19,33</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25,99</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505,96</a:t>
                      </a:r>
                      <a:endParaRPr lang="es-ES" sz="1100" b="0" i="0" u="none" strike="noStrike">
                        <a:solidFill>
                          <a:srgbClr val="000000"/>
                        </a:solidFill>
                        <a:latin typeface="Calibri"/>
                      </a:endParaRPr>
                    </a:p>
                  </a:txBody>
                  <a:tcPr marL="0" marR="0" marT="0" marB="0" anchor="b"/>
                </a:tc>
              </a:tr>
              <a:tr h="190500">
                <a:tc>
                  <a:txBody>
                    <a:bodyPr/>
                    <a:lstStyle/>
                    <a:p>
                      <a:pPr algn="l" fontAlgn="b"/>
                      <a:r>
                        <a:rPr lang="es-ES" sz="1100" u="none" strike="noStrike"/>
                        <a:t>Tercer</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29,00</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26,28</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586,30</a:t>
                      </a:r>
                      <a:endParaRPr lang="es-ES" sz="1100" b="0" i="0" u="none" strike="noStrike">
                        <a:solidFill>
                          <a:srgbClr val="000000"/>
                        </a:solidFill>
                        <a:latin typeface="Calibri"/>
                      </a:endParaRPr>
                    </a:p>
                  </a:txBody>
                  <a:tcPr marL="0" marR="0" marT="0" marB="0" anchor="b"/>
                </a:tc>
              </a:tr>
              <a:tr h="200025">
                <a:tc>
                  <a:txBody>
                    <a:bodyPr/>
                    <a:lstStyle/>
                    <a:p>
                      <a:pPr algn="l" fontAlgn="b"/>
                      <a:r>
                        <a:rPr lang="es-ES" sz="1100" u="none" strike="noStrike"/>
                        <a:t>Cuarto</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26,00</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26,00</a:t>
                      </a:r>
                      <a:endParaRPr lang="es-ES" sz="1100" b="0" i="0" u="none" strike="noStrike">
                        <a:solidFill>
                          <a:srgbClr val="000000"/>
                        </a:solidFill>
                        <a:latin typeface="Calibri"/>
                      </a:endParaRPr>
                    </a:p>
                  </a:txBody>
                  <a:tcPr marL="0" marR="0" marT="0" marB="0" anchor="b"/>
                </a:tc>
                <a:tc>
                  <a:txBody>
                    <a:bodyPr/>
                    <a:lstStyle/>
                    <a:p>
                      <a:pPr algn="r" fontAlgn="b"/>
                      <a:r>
                        <a:rPr lang="es-ES" sz="1100" u="none" strike="noStrike"/>
                        <a:t>632,33</a:t>
                      </a:r>
                      <a:endParaRPr lang="es-ES" sz="1100" b="0" i="0" u="none" strike="noStrike">
                        <a:solidFill>
                          <a:srgbClr val="000000"/>
                        </a:solidFill>
                        <a:latin typeface="Calibri"/>
                      </a:endParaRPr>
                    </a:p>
                  </a:txBody>
                  <a:tcPr marL="0" marR="0" marT="0" marB="0" anchor="b"/>
                </a:tc>
              </a:tr>
              <a:tr h="200025">
                <a:tc>
                  <a:txBody>
                    <a:bodyPr/>
                    <a:lstStyle/>
                    <a:p>
                      <a:pPr algn="l" fontAlgn="b"/>
                      <a:r>
                        <a:rPr lang="es-ES" sz="1100" u="none" strike="noStrike" dirty="0"/>
                        <a:t>PROMEDIO</a:t>
                      </a:r>
                      <a:endParaRPr lang="es-ES" sz="1100" b="1" i="1" u="none" strike="noStrike" dirty="0">
                        <a:solidFill>
                          <a:srgbClr val="000000"/>
                        </a:solidFill>
                        <a:latin typeface="Calibri"/>
                      </a:endParaRPr>
                    </a:p>
                  </a:txBody>
                  <a:tcPr marL="0" marR="0" marT="0" marB="0" anchor="b"/>
                </a:tc>
                <a:tc>
                  <a:txBody>
                    <a:bodyPr/>
                    <a:lstStyle/>
                    <a:p>
                      <a:pPr algn="r" fontAlgn="b"/>
                      <a:r>
                        <a:rPr lang="es-ES" sz="1100" u="none" strike="noStrike" dirty="0"/>
                        <a:t>23,58</a:t>
                      </a:r>
                      <a:endParaRPr lang="es-ES" sz="1100" b="1" i="1" u="none" strike="noStrike" dirty="0">
                        <a:solidFill>
                          <a:srgbClr val="000000"/>
                        </a:solidFill>
                        <a:latin typeface="Calibri"/>
                      </a:endParaRPr>
                    </a:p>
                  </a:txBody>
                  <a:tcPr marL="0" marR="0" marT="0" marB="0" anchor="b"/>
                </a:tc>
                <a:tc>
                  <a:txBody>
                    <a:bodyPr/>
                    <a:lstStyle/>
                    <a:p>
                      <a:pPr algn="r" fontAlgn="b"/>
                      <a:r>
                        <a:rPr lang="es-ES" sz="1100" u="none" strike="noStrike" dirty="0"/>
                        <a:t>26,57</a:t>
                      </a:r>
                      <a:endParaRPr lang="es-ES" sz="1100" b="1" i="1" u="none" strike="noStrike" dirty="0">
                        <a:solidFill>
                          <a:srgbClr val="000000"/>
                        </a:solidFill>
                        <a:latin typeface="Calibri"/>
                      </a:endParaRPr>
                    </a:p>
                  </a:txBody>
                  <a:tcPr marL="0" marR="0" marT="0" marB="0" anchor="b"/>
                </a:tc>
                <a:tc>
                  <a:txBody>
                    <a:bodyPr/>
                    <a:lstStyle/>
                    <a:p>
                      <a:pPr algn="r" fontAlgn="b"/>
                      <a:r>
                        <a:rPr lang="es-ES" sz="1100" u="none" strike="noStrike" dirty="0"/>
                        <a:t>563,65</a:t>
                      </a:r>
                      <a:endParaRPr lang="es-ES" sz="1100" b="1" i="1" u="none" strike="noStrike" dirty="0">
                        <a:solidFill>
                          <a:srgbClr val="000000"/>
                        </a:solidFill>
                        <a:latin typeface="Calibri"/>
                      </a:endParaRPr>
                    </a:p>
                  </a:txBody>
                  <a:tcPr marL="0" marR="0" marT="0" marB="0" anchor="b"/>
                </a:tc>
              </a:tr>
            </a:tbl>
          </a:graphicData>
        </a:graphic>
      </p:graphicFrame>
      <p:pic>
        <p:nvPicPr>
          <p:cNvPr id="11" name="10 Imagen" descr="incop3.bmp">
            <a:hlinkClick r:id="rId3" action="ppaction://hlinksldjump"/>
          </p:cNvPr>
          <p:cNvPicPr>
            <a:picLocks noChangeAspect="1"/>
          </p:cNvPicPr>
          <p:nvPr/>
        </p:nvPicPr>
        <p:blipFill>
          <a:blip r:embed="rId4"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3" name="12 Grupo"/>
          <p:cNvGrpSpPr/>
          <p:nvPr/>
        </p:nvGrpSpPr>
        <p:grpSpPr>
          <a:xfrm>
            <a:off x="734986" y="6357958"/>
            <a:ext cx="1285884" cy="525466"/>
            <a:chOff x="734986" y="6357958"/>
            <a:chExt cx="1285884" cy="525466"/>
          </a:xfrm>
        </p:grpSpPr>
        <p:sp>
          <p:nvSpPr>
            <p:cNvPr id="18" name="17 Botón de acción: Inicio">
              <a:hlinkClick r:id="rId3"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9" name="18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3" action="ppaction://hlinksldjump"/>
                </a:rPr>
                <a:t>Inicio</a:t>
              </a:r>
              <a:endParaRPr lang="es-ES" sz="1200" b="1" dirty="0">
                <a:solidFill>
                  <a:schemeClr val="tx2">
                    <a:lumMod val="60000"/>
                    <a:lumOff val="40000"/>
                  </a:schemeClr>
                </a:solidFill>
                <a:latin typeface="Calibri" pitchFamily="34" charset="0"/>
              </a:endParaRPr>
            </a:p>
          </p:txBody>
        </p:sp>
      </p:grpSp>
      <p:pic>
        <p:nvPicPr>
          <p:cNvPr id="20" name="19 Imagen" descr="NOTEPAD.PNG">
            <a:hlinkClick r:id="rId5" action="ppaction://hlinkfile"/>
          </p:cNvPr>
          <p:cNvPicPr>
            <a:picLocks noChangeAspect="1"/>
          </p:cNvPicPr>
          <p:nvPr/>
        </p:nvPicPr>
        <p:blipFill>
          <a:blip r:embed="rId6"/>
          <a:stretch>
            <a:fillRect/>
          </a:stretch>
        </p:blipFill>
        <p:spPr>
          <a:xfrm rot="1140473">
            <a:off x="8354623" y="85364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1" name="5 Marcador de pie de página"/>
          <p:cNvSpPr txBox="1">
            <a:spLocks/>
          </p:cNvSpPr>
          <p:nvPr/>
        </p:nvSpPr>
        <p:spPr>
          <a:xfrm>
            <a:off x="5786446" y="857232"/>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5" action="ppaction://hlinkfile"/>
              </a:rPr>
              <a:t>Ver Detalle de Estadísticas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spTree>
  </p:cSld>
  <p:clrMapOvr>
    <a:masterClrMapping/>
  </p:clrMapOvr>
  <p:transition spd="med">
    <p:cover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Estadísticas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8" name="7 Imagen" descr="incop3.bmp"/>
          <p:cNvPicPr>
            <a:picLocks noChangeAspect="1"/>
          </p:cNvPicPr>
          <p:nvPr/>
        </p:nvPicPr>
        <p:blipFill>
          <a:blip r:embed="rId2"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aphicFrame>
        <p:nvGraphicFramePr>
          <p:cNvPr id="11" name="Chart 181"/>
          <p:cNvGraphicFramePr>
            <a:graphicFrameLocks/>
          </p:cNvGraphicFramePr>
          <p:nvPr/>
        </p:nvGraphicFramePr>
        <p:xfrm>
          <a:off x="2000232" y="1571612"/>
          <a:ext cx="6153176" cy="3833829"/>
        </p:xfrm>
        <a:graphic>
          <a:graphicData uri="http://schemas.openxmlformats.org/drawingml/2006/chart">
            <c:chart xmlns:c="http://schemas.openxmlformats.org/drawingml/2006/chart" xmlns:r="http://schemas.openxmlformats.org/officeDocument/2006/relationships" r:id="rId3"/>
          </a:graphicData>
        </a:graphic>
      </p:graphicFrame>
      <p:sp>
        <p:nvSpPr>
          <p:cNvPr id="12" name="11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Puerto Caldera</a:t>
            </a:r>
          </a:p>
          <a:p>
            <a:pPr algn="just"/>
            <a:endParaRPr lang="es-ES" b="1" i="1" dirty="0" smtClean="0">
              <a:solidFill>
                <a:schemeClr val="accent3">
                  <a:lumMod val="75000"/>
                </a:schemeClr>
              </a:solidFill>
              <a:latin typeface="Calibri" pitchFamily="34" charset="0"/>
            </a:endParaRPr>
          </a:p>
        </p:txBody>
      </p:sp>
      <p:grpSp>
        <p:nvGrpSpPr>
          <p:cNvPr id="10" name="9 Grupo"/>
          <p:cNvGrpSpPr/>
          <p:nvPr/>
        </p:nvGrpSpPr>
        <p:grpSpPr>
          <a:xfrm>
            <a:off x="734986" y="6357958"/>
            <a:ext cx="1285884" cy="525466"/>
            <a:chOff x="734986" y="6357958"/>
            <a:chExt cx="1285884" cy="525466"/>
          </a:xfrm>
        </p:grpSpPr>
        <p:sp>
          <p:nvSpPr>
            <p:cNvPr id="15" name="14 Botón de acción: Inicio">
              <a:hlinkClick r:id="rId4"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6" name="15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4" action="ppaction://hlinksldjump"/>
                </a:rPr>
                <a:t>Inicio</a:t>
              </a:r>
              <a:endParaRPr lang="es-ES" sz="1200" b="1" dirty="0">
                <a:solidFill>
                  <a:schemeClr val="tx2">
                    <a:lumMod val="60000"/>
                    <a:lumOff val="40000"/>
                  </a:schemeClr>
                </a:solidFill>
                <a:latin typeface="Calibri" pitchFamily="34" charset="0"/>
              </a:endParaRPr>
            </a:p>
          </p:txBody>
        </p:sp>
      </p:grpSp>
      <p:pic>
        <p:nvPicPr>
          <p:cNvPr id="17" name="16 Imagen" descr="NOTEPAD.PNG">
            <a:hlinkClick r:id="rId5" action="ppaction://hlinkfile"/>
          </p:cNvPr>
          <p:cNvPicPr>
            <a:picLocks noChangeAspect="1"/>
          </p:cNvPicPr>
          <p:nvPr/>
        </p:nvPicPr>
        <p:blipFill>
          <a:blip r:embed="rId6"/>
          <a:stretch>
            <a:fillRect/>
          </a:stretch>
        </p:blipFill>
        <p:spPr>
          <a:xfrm rot="1140473">
            <a:off x="8354623" y="85364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5 Marcador de pie de página"/>
          <p:cNvSpPr txBox="1">
            <a:spLocks/>
          </p:cNvSpPr>
          <p:nvPr/>
        </p:nvSpPr>
        <p:spPr>
          <a:xfrm>
            <a:off x="5786446" y="857232"/>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5" action="ppaction://hlinkfile"/>
              </a:rPr>
              <a:t>Ver Detalle de Estadísticas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spTree>
  </p:cSld>
  <p:clrMapOvr>
    <a:masterClrMapping/>
  </p:clrMapOvr>
  <p:transition spd="med">
    <p:cover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Estadísticas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8" name="7 Imagen" descr="incop3.bmp"/>
          <p:cNvPicPr>
            <a:picLocks noChangeAspect="1"/>
          </p:cNvPicPr>
          <p:nvPr/>
        </p:nvPicPr>
        <p:blipFill>
          <a:blip r:embed="rId2"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aphicFrame>
        <p:nvGraphicFramePr>
          <p:cNvPr id="12" name="Chart 157"/>
          <p:cNvGraphicFramePr>
            <a:graphicFrameLocks/>
          </p:cNvGraphicFramePr>
          <p:nvPr/>
        </p:nvGraphicFramePr>
        <p:xfrm>
          <a:off x="1885950" y="2024062"/>
          <a:ext cx="6329388" cy="3405202"/>
        </p:xfrm>
        <a:graphic>
          <a:graphicData uri="http://schemas.openxmlformats.org/drawingml/2006/chart">
            <c:chart xmlns:c="http://schemas.openxmlformats.org/drawingml/2006/chart" xmlns:r="http://schemas.openxmlformats.org/officeDocument/2006/relationships" r:id="rId3"/>
          </a:graphicData>
        </a:graphic>
      </p:graphicFrame>
      <p:sp>
        <p:nvSpPr>
          <p:cNvPr id="13" name="12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Puerto Caldera</a:t>
            </a:r>
          </a:p>
          <a:p>
            <a:pPr algn="just"/>
            <a:endParaRPr lang="es-ES" b="1" i="1" dirty="0" smtClean="0">
              <a:solidFill>
                <a:schemeClr val="accent3">
                  <a:lumMod val="75000"/>
                </a:schemeClr>
              </a:solidFill>
              <a:latin typeface="Calibri" pitchFamily="34" charset="0"/>
            </a:endParaRPr>
          </a:p>
        </p:txBody>
      </p:sp>
      <p:grpSp>
        <p:nvGrpSpPr>
          <p:cNvPr id="10" name="9 Grupo"/>
          <p:cNvGrpSpPr/>
          <p:nvPr/>
        </p:nvGrpSpPr>
        <p:grpSpPr>
          <a:xfrm>
            <a:off x="734986" y="6357958"/>
            <a:ext cx="1285884" cy="525466"/>
            <a:chOff x="734986" y="6357958"/>
            <a:chExt cx="1285884" cy="525466"/>
          </a:xfrm>
        </p:grpSpPr>
        <p:sp>
          <p:nvSpPr>
            <p:cNvPr id="15" name="14 Botón de acción: Inicio">
              <a:hlinkClick r:id="rId4"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6" name="15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4" action="ppaction://hlinksldjump"/>
                </a:rPr>
                <a:t>Inicio</a:t>
              </a:r>
              <a:endParaRPr lang="es-ES" sz="1200" b="1" dirty="0">
                <a:solidFill>
                  <a:schemeClr val="tx2">
                    <a:lumMod val="60000"/>
                    <a:lumOff val="40000"/>
                  </a:schemeClr>
                </a:solidFill>
                <a:latin typeface="Calibri" pitchFamily="34" charset="0"/>
              </a:endParaRPr>
            </a:p>
          </p:txBody>
        </p:sp>
      </p:grpSp>
      <p:pic>
        <p:nvPicPr>
          <p:cNvPr id="17" name="16 Imagen" descr="NOTEPAD.PNG">
            <a:hlinkClick r:id="rId5" action="ppaction://hlinkfile"/>
          </p:cNvPr>
          <p:cNvPicPr>
            <a:picLocks noChangeAspect="1"/>
          </p:cNvPicPr>
          <p:nvPr/>
        </p:nvPicPr>
        <p:blipFill>
          <a:blip r:embed="rId6"/>
          <a:stretch>
            <a:fillRect/>
          </a:stretch>
        </p:blipFill>
        <p:spPr>
          <a:xfrm rot="1140473">
            <a:off x="8354623" y="85364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5 Marcador de pie de página"/>
          <p:cNvSpPr txBox="1">
            <a:spLocks/>
          </p:cNvSpPr>
          <p:nvPr/>
        </p:nvSpPr>
        <p:spPr>
          <a:xfrm>
            <a:off x="5786446" y="857232"/>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5" action="ppaction://hlinkfile"/>
              </a:rPr>
              <a:t>Ver Detalle de Estadísticas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spTree>
  </p:cSld>
  <p:clrMapOvr>
    <a:masterClrMapping/>
  </p:clrMapOvr>
  <p:transition spd="med">
    <p:cover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Estadísticas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8" name="7 Imagen" descr="incop3.bmp"/>
          <p:cNvPicPr>
            <a:picLocks noChangeAspect="1"/>
          </p:cNvPicPr>
          <p:nvPr/>
        </p:nvPicPr>
        <p:blipFill>
          <a:blip r:embed="rId2"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aphicFrame>
        <p:nvGraphicFramePr>
          <p:cNvPr id="11" name="Chart 44"/>
          <p:cNvGraphicFramePr>
            <a:graphicFrameLocks/>
          </p:cNvGraphicFramePr>
          <p:nvPr/>
        </p:nvGraphicFramePr>
        <p:xfrm>
          <a:off x="1428728" y="2143116"/>
          <a:ext cx="7215238" cy="3143272"/>
        </p:xfrm>
        <a:graphic>
          <a:graphicData uri="http://schemas.openxmlformats.org/drawingml/2006/chart">
            <c:chart xmlns:c="http://schemas.openxmlformats.org/drawingml/2006/chart" xmlns:r="http://schemas.openxmlformats.org/officeDocument/2006/relationships" r:id="rId3"/>
          </a:graphicData>
        </a:graphic>
      </p:graphicFrame>
      <p:sp>
        <p:nvSpPr>
          <p:cNvPr id="13" name="12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Puerto Caldera</a:t>
            </a:r>
          </a:p>
          <a:p>
            <a:pPr algn="just"/>
            <a:endParaRPr lang="es-ES" b="1" i="1" dirty="0" smtClean="0">
              <a:solidFill>
                <a:schemeClr val="accent3">
                  <a:lumMod val="75000"/>
                </a:schemeClr>
              </a:solidFill>
              <a:latin typeface="Calibri" pitchFamily="34" charset="0"/>
            </a:endParaRPr>
          </a:p>
        </p:txBody>
      </p:sp>
      <p:grpSp>
        <p:nvGrpSpPr>
          <p:cNvPr id="10" name="9 Grupo"/>
          <p:cNvGrpSpPr/>
          <p:nvPr/>
        </p:nvGrpSpPr>
        <p:grpSpPr>
          <a:xfrm>
            <a:off x="734986" y="6357958"/>
            <a:ext cx="1285884" cy="525466"/>
            <a:chOff x="734986" y="6357958"/>
            <a:chExt cx="1285884" cy="525466"/>
          </a:xfrm>
        </p:grpSpPr>
        <p:sp>
          <p:nvSpPr>
            <p:cNvPr id="15" name="14 Botón de acción: Inicio">
              <a:hlinkClick r:id="rId4"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6" name="15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4" action="ppaction://hlinksldjump"/>
                </a:rPr>
                <a:t>Inicio</a:t>
              </a:r>
              <a:endParaRPr lang="es-ES" sz="1200" b="1" dirty="0">
                <a:solidFill>
                  <a:schemeClr val="tx2">
                    <a:lumMod val="60000"/>
                    <a:lumOff val="40000"/>
                  </a:schemeClr>
                </a:solidFill>
                <a:latin typeface="Calibri" pitchFamily="34" charset="0"/>
              </a:endParaRPr>
            </a:p>
          </p:txBody>
        </p:sp>
      </p:grpSp>
      <p:pic>
        <p:nvPicPr>
          <p:cNvPr id="17" name="16 Imagen" descr="NOTEPAD.PNG">
            <a:hlinkClick r:id="rId5" action="ppaction://hlinkfile"/>
          </p:cNvPr>
          <p:cNvPicPr>
            <a:picLocks noChangeAspect="1"/>
          </p:cNvPicPr>
          <p:nvPr/>
        </p:nvPicPr>
        <p:blipFill>
          <a:blip r:embed="rId6"/>
          <a:stretch>
            <a:fillRect/>
          </a:stretch>
        </p:blipFill>
        <p:spPr>
          <a:xfrm rot="1140473">
            <a:off x="8354623" y="85364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5 Marcador de pie de página"/>
          <p:cNvSpPr txBox="1">
            <a:spLocks/>
          </p:cNvSpPr>
          <p:nvPr/>
        </p:nvSpPr>
        <p:spPr>
          <a:xfrm>
            <a:off x="5786446" y="857232"/>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5" action="ppaction://hlinkfile"/>
              </a:rPr>
              <a:t>Ver Detalle de Estadísticas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spTree>
  </p:cSld>
  <p:clrMapOvr>
    <a:masterClrMapping/>
  </p:clrMapOvr>
  <p:transition spd="med">
    <p:cover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Estadísticas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8" name="7 Imagen" descr="incop3.bmp"/>
          <p:cNvPicPr>
            <a:picLocks noChangeAspect="1"/>
          </p:cNvPicPr>
          <p:nvPr/>
        </p:nvPicPr>
        <p:blipFill>
          <a:blip r:embed="rId2"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aphicFrame>
        <p:nvGraphicFramePr>
          <p:cNvPr id="11" name="Chart 46"/>
          <p:cNvGraphicFramePr>
            <a:graphicFrameLocks/>
          </p:cNvGraphicFramePr>
          <p:nvPr/>
        </p:nvGraphicFramePr>
        <p:xfrm>
          <a:off x="1571604" y="1785926"/>
          <a:ext cx="6715156" cy="3386153"/>
        </p:xfrm>
        <a:graphic>
          <a:graphicData uri="http://schemas.openxmlformats.org/drawingml/2006/chart">
            <c:chart xmlns:c="http://schemas.openxmlformats.org/drawingml/2006/chart" xmlns:r="http://schemas.openxmlformats.org/officeDocument/2006/relationships" r:id="rId3"/>
          </a:graphicData>
        </a:graphic>
      </p:graphicFrame>
      <p:sp>
        <p:nvSpPr>
          <p:cNvPr id="13" name="12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Puerto Caldera</a:t>
            </a:r>
          </a:p>
          <a:p>
            <a:pPr algn="just"/>
            <a:endParaRPr lang="es-ES" b="1" i="1" dirty="0" smtClean="0">
              <a:solidFill>
                <a:schemeClr val="accent3">
                  <a:lumMod val="75000"/>
                </a:schemeClr>
              </a:solidFill>
              <a:latin typeface="Calibri" pitchFamily="34" charset="0"/>
            </a:endParaRPr>
          </a:p>
        </p:txBody>
      </p:sp>
      <p:grpSp>
        <p:nvGrpSpPr>
          <p:cNvPr id="10" name="9 Grupo"/>
          <p:cNvGrpSpPr/>
          <p:nvPr/>
        </p:nvGrpSpPr>
        <p:grpSpPr>
          <a:xfrm>
            <a:off x="734986" y="6357958"/>
            <a:ext cx="1285884" cy="525466"/>
            <a:chOff x="734986" y="6357958"/>
            <a:chExt cx="1285884" cy="525466"/>
          </a:xfrm>
        </p:grpSpPr>
        <p:sp>
          <p:nvSpPr>
            <p:cNvPr id="15" name="14 Botón de acción: Inicio">
              <a:hlinkClick r:id="rId4"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6" name="15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4" action="ppaction://hlinksldjump"/>
                </a:rPr>
                <a:t>Inicio</a:t>
              </a:r>
              <a:endParaRPr lang="es-ES" sz="1200" b="1" dirty="0">
                <a:solidFill>
                  <a:schemeClr val="tx2">
                    <a:lumMod val="60000"/>
                    <a:lumOff val="40000"/>
                  </a:schemeClr>
                </a:solidFill>
                <a:latin typeface="Calibri" pitchFamily="34" charset="0"/>
              </a:endParaRPr>
            </a:p>
          </p:txBody>
        </p:sp>
      </p:grpSp>
      <p:pic>
        <p:nvPicPr>
          <p:cNvPr id="17" name="16 Imagen" descr="NOTEPAD.PNG">
            <a:hlinkClick r:id="rId5" action="ppaction://hlinkfile"/>
          </p:cNvPr>
          <p:cNvPicPr>
            <a:picLocks noChangeAspect="1"/>
          </p:cNvPicPr>
          <p:nvPr/>
        </p:nvPicPr>
        <p:blipFill>
          <a:blip r:embed="rId6"/>
          <a:stretch>
            <a:fillRect/>
          </a:stretch>
        </p:blipFill>
        <p:spPr>
          <a:xfrm rot="1140473">
            <a:off x="8354623" y="85364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5 Marcador de pie de página"/>
          <p:cNvSpPr txBox="1">
            <a:spLocks/>
          </p:cNvSpPr>
          <p:nvPr/>
        </p:nvSpPr>
        <p:spPr>
          <a:xfrm>
            <a:off x="5786446" y="857232"/>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5" action="ppaction://hlinkfile"/>
              </a:rPr>
              <a:t>Ver Detalle de Estadísticas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spTree>
  </p:cSld>
  <p:clrMapOvr>
    <a:masterClrMapping/>
  </p:clrMapOvr>
  <p:transition spd="med">
    <p:cover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Estadísticas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8" name="7 Imagen" descr="incop3.bmp"/>
          <p:cNvPicPr>
            <a:picLocks noChangeAspect="1"/>
          </p:cNvPicPr>
          <p:nvPr/>
        </p:nvPicPr>
        <p:blipFill>
          <a:blip r:embed="rId2"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aphicFrame>
        <p:nvGraphicFramePr>
          <p:cNvPr id="11" name="Chart 122"/>
          <p:cNvGraphicFramePr>
            <a:graphicFrameLocks/>
          </p:cNvGraphicFramePr>
          <p:nvPr/>
        </p:nvGraphicFramePr>
        <p:xfrm>
          <a:off x="1428728" y="1714488"/>
          <a:ext cx="7286676" cy="3529029"/>
        </p:xfrm>
        <a:graphic>
          <a:graphicData uri="http://schemas.openxmlformats.org/drawingml/2006/chart">
            <c:chart xmlns:c="http://schemas.openxmlformats.org/drawingml/2006/chart" xmlns:r="http://schemas.openxmlformats.org/officeDocument/2006/relationships" r:id="rId3"/>
          </a:graphicData>
        </a:graphic>
      </p:graphicFrame>
      <p:sp>
        <p:nvSpPr>
          <p:cNvPr id="13" name="12 Rectángulo"/>
          <p:cNvSpPr/>
          <p:nvPr/>
        </p:nvSpPr>
        <p:spPr>
          <a:xfrm>
            <a:off x="1142976" y="1071546"/>
            <a:ext cx="6072230" cy="661720"/>
          </a:xfrm>
          <a:prstGeom prst="rect">
            <a:avLst/>
          </a:prstGeom>
        </p:spPr>
        <p:txBody>
          <a:bodyPr wrap="square">
            <a:spAutoFit/>
          </a:bodyPr>
          <a:lstStyle/>
          <a:p>
            <a:pPr algn="just"/>
            <a:r>
              <a:rPr lang="es-ES" sz="1900" b="1" i="1" dirty="0" smtClean="0">
                <a:solidFill>
                  <a:schemeClr val="accent3">
                    <a:lumMod val="75000"/>
                  </a:schemeClr>
                </a:solidFill>
                <a:latin typeface="Calibri" pitchFamily="34" charset="0"/>
              </a:rPr>
              <a:t>Terminal Puntarenas</a:t>
            </a:r>
          </a:p>
          <a:p>
            <a:pPr algn="just"/>
            <a:endParaRPr lang="es-ES" b="1" i="1" dirty="0" smtClean="0">
              <a:solidFill>
                <a:schemeClr val="accent3">
                  <a:lumMod val="75000"/>
                </a:schemeClr>
              </a:solidFill>
              <a:latin typeface="Calibri" pitchFamily="34" charset="0"/>
            </a:endParaRPr>
          </a:p>
        </p:txBody>
      </p:sp>
      <p:grpSp>
        <p:nvGrpSpPr>
          <p:cNvPr id="10" name="9 Grupo"/>
          <p:cNvGrpSpPr/>
          <p:nvPr/>
        </p:nvGrpSpPr>
        <p:grpSpPr>
          <a:xfrm>
            <a:off x="734986" y="6357958"/>
            <a:ext cx="1285884" cy="525466"/>
            <a:chOff x="734986" y="6357958"/>
            <a:chExt cx="1285884" cy="525466"/>
          </a:xfrm>
        </p:grpSpPr>
        <p:sp>
          <p:nvSpPr>
            <p:cNvPr id="15" name="14 Botón de acción: Inicio">
              <a:hlinkClick r:id="rId4"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6" name="15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4" action="ppaction://hlinksldjump"/>
                </a:rPr>
                <a:t>Inicio</a:t>
              </a:r>
              <a:endParaRPr lang="es-ES" sz="1200" b="1" dirty="0">
                <a:solidFill>
                  <a:schemeClr val="tx2">
                    <a:lumMod val="60000"/>
                    <a:lumOff val="40000"/>
                  </a:schemeClr>
                </a:solidFill>
                <a:latin typeface="Calibri" pitchFamily="34" charset="0"/>
              </a:endParaRPr>
            </a:p>
          </p:txBody>
        </p:sp>
      </p:grpSp>
      <p:pic>
        <p:nvPicPr>
          <p:cNvPr id="17" name="16 Imagen" descr="NOTEPAD.PNG">
            <a:hlinkClick r:id="rId5" action="ppaction://hlinkfile"/>
          </p:cNvPr>
          <p:cNvPicPr>
            <a:picLocks noChangeAspect="1"/>
          </p:cNvPicPr>
          <p:nvPr/>
        </p:nvPicPr>
        <p:blipFill>
          <a:blip r:embed="rId6"/>
          <a:stretch>
            <a:fillRect/>
          </a:stretch>
        </p:blipFill>
        <p:spPr>
          <a:xfrm rot="1140473">
            <a:off x="8354623" y="85364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5 Marcador de pie de página"/>
          <p:cNvSpPr txBox="1">
            <a:spLocks/>
          </p:cNvSpPr>
          <p:nvPr/>
        </p:nvSpPr>
        <p:spPr>
          <a:xfrm>
            <a:off x="5786446" y="857232"/>
            <a:ext cx="2500330" cy="476250"/>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ES" sz="1200" b="1" i="1" u="none" strike="noStrike" kern="1200" cap="none" spc="0" normalizeH="0" baseline="0" noProof="0" dirty="0" smtClean="0">
                <a:ln>
                  <a:noFill/>
                </a:ln>
                <a:solidFill>
                  <a:schemeClr val="accent3">
                    <a:lumMod val="50000"/>
                  </a:schemeClr>
                </a:solidFill>
                <a:effectLst/>
                <a:uLnTx/>
                <a:uFillTx/>
                <a:latin typeface="Calibri" pitchFamily="34" charset="0"/>
                <a:hlinkClick r:id="rId5" action="ppaction://hlinkfile"/>
              </a:rPr>
              <a:t>Ver Detalle de Estadísticas</a:t>
            </a:r>
            <a:endParaRPr kumimoji="0" lang="es-ES" sz="1200" b="1" i="1" u="none" strike="noStrike" kern="1200" cap="none" spc="0" normalizeH="0" baseline="0" noProof="0" dirty="0">
              <a:ln>
                <a:noFill/>
              </a:ln>
              <a:solidFill>
                <a:schemeClr val="accent3">
                  <a:lumMod val="50000"/>
                </a:schemeClr>
              </a:solidFill>
              <a:effectLst/>
              <a:uLnTx/>
              <a:uFillTx/>
              <a:latin typeface="Calibri" pitchFamily="34" charset="0"/>
            </a:endParaRPr>
          </a:p>
        </p:txBody>
      </p:sp>
    </p:spTree>
  </p:cSld>
  <p:clrMapOvr>
    <a:masterClrMapping/>
  </p:clrMapOvr>
  <p:transition spd="med">
    <p:cover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357290" y="2643206"/>
            <a:ext cx="7429552" cy="2143116"/>
          </a:xfrm>
          <a:prstGeom prst="rect">
            <a:avLst/>
          </a:prstGeom>
        </p:spPr>
        <p:txBody>
          <a:bodyPr anchor="t">
            <a:normAutofit/>
            <a:scene3d>
              <a:camera prst="perspectiveAbove"/>
              <a:lightRig rig="threePt" dir="t"/>
            </a:scene3d>
          </a:bodyPr>
          <a:lstStyle/>
          <a:p>
            <a:pPr marL="0" marR="0" lvl="0" indent="0" algn="l" defTabSz="914400" rtl="0" eaLnBrk="1" fontAlgn="auto" latinLnBrk="0" hangingPunct="1">
              <a:lnSpc>
                <a:spcPts val="4500"/>
              </a:lnSpc>
              <a:spcBef>
                <a:spcPct val="0"/>
              </a:spcBef>
              <a:spcAft>
                <a:spcPts val="0"/>
              </a:spcAft>
              <a:buClrTx/>
              <a:buSzTx/>
              <a:buFontTx/>
              <a:buNone/>
              <a:tabLst/>
              <a:defRPr/>
            </a:pPr>
            <a:r>
              <a:rPr lang="es-ES" sz="50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ea typeface="+mj-ea"/>
                <a:cs typeface="+mj-cs"/>
              </a:rPr>
              <a:t>Estados Financieros</a:t>
            </a:r>
            <a:endParaRPr kumimoji="0" lang="es-ES" sz="5000" b="1" i="1" u="none" strike="noStrike" kern="1200" spc="0" normalizeH="0" noProof="0" dirty="0">
              <a:ln>
                <a:noFill/>
              </a:ln>
              <a:solidFill>
                <a:schemeClr val="tx2">
                  <a:satMod val="130000"/>
                </a:schemeClr>
              </a:solidFill>
              <a:effectLst>
                <a:outerShdw blurRad="50000" dist="30000" dir="5400000" algn="tl" rotWithShape="0">
                  <a:srgbClr val="000000">
                    <a:alpha val="30000"/>
                  </a:srgbClr>
                </a:outerShdw>
              </a:effectLst>
              <a:uLnTx/>
              <a:uFillTx/>
              <a:latin typeface="Calibri" pitchFamily="34" charset="0"/>
              <a:ea typeface="+mj-ea"/>
              <a:cs typeface="+mj-cs"/>
            </a:endParaRPr>
          </a:p>
        </p:txBody>
      </p:sp>
      <p:pic>
        <p:nvPicPr>
          <p:cNvPr id="5" name="4 Imagen" descr="Incop 01.png"/>
          <p:cNvPicPr>
            <a:picLocks noChangeAspect="1"/>
          </p:cNvPicPr>
          <p:nvPr/>
        </p:nvPicPr>
        <p:blipFill>
          <a:blip r:embed="rId2"/>
          <a:stretch>
            <a:fillRect/>
          </a:stretch>
        </p:blipFill>
        <p:spPr>
          <a:xfrm>
            <a:off x="5929322" y="4214818"/>
            <a:ext cx="2769301" cy="1657131"/>
          </a:xfrm>
          <a:prstGeom prst="roundRect">
            <a:avLst>
              <a:gd name="adj" fmla="val 16667"/>
            </a:avLst>
          </a:prstGeom>
          <a:ln>
            <a:noFill/>
          </a:ln>
          <a:effectLst>
            <a:outerShdw blurRad="127000" dist="38100" dir="2700000" algn="ctr">
              <a:srgbClr val="000000">
                <a:alpha val="45000"/>
              </a:srgbClr>
            </a:outerShdw>
          </a:effectLst>
          <a:scene3d>
            <a:camera prst="perspectiveFront" fov="2700000">
              <a:rot lat="20376000" lon="1938000" rev="20112001"/>
            </a:camera>
            <a:lightRig rig="chilly" dir="t"/>
          </a:scene3d>
          <a:sp3d prstMaterial="powder">
            <a:bevelT w="203200" h="50800" prst="softRound"/>
          </a:sp3d>
        </p:spPr>
      </p:pic>
    </p:spTree>
  </p:cSld>
  <p:clrMapOvr>
    <a:masterClrMapping/>
  </p:clrMapOvr>
  <p:transition spd="med">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3 Conector recto"/>
          <p:cNvCxnSpPr/>
          <p:nvPr/>
        </p:nvCxnSpPr>
        <p:spPr>
          <a:xfrm>
            <a:off x="1214414" y="785794"/>
            <a:ext cx="7929586" cy="1588"/>
          </a:xfrm>
          <a:prstGeom prst="line">
            <a:avLst/>
          </a:prstGeom>
        </p:spPr>
        <p:style>
          <a:lnRef idx="3">
            <a:schemeClr val="accent3"/>
          </a:lnRef>
          <a:fillRef idx="0">
            <a:schemeClr val="accent3"/>
          </a:fillRef>
          <a:effectRef idx="2">
            <a:schemeClr val="accent3"/>
          </a:effectRef>
          <a:fontRef idx="minor">
            <a:schemeClr val="tx1"/>
          </a:fontRef>
        </p:style>
      </p:cxnSp>
      <p:sp>
        <p:nvSpPr>
          <p:cNvPr id="5" name="4 Rectángulo"/>
          <p:cNvSpPr/>
          <p:nvPr/>
        </p:nvSpPr>
        <p:spPr>
          <a:xfrm>
            <a:off x="1143008" y="142852"/>
            <a:ext cx="5643570"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Estados Financieros 2007</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sp>
        <p:nvSpPr>
          <p:cNvPr id="7" name="5 Marcador de pie de página"/>
          <p:cNvSpPr>
            <a:spLocks noGrp="1"/>
          </p:cNvSpPr>
          <p:nvPr>
            <p:ph type="ftr" sz="quarter" idx="11"/>
          </p:nvPr>
        </p:nvSpPr>
        <p:spPr>
          <a:xfrm>
            <a:off x="7286636" y="6381774"/>
            <a:ext cx="1928834" cy="476250"/>
          </a:xfrm>
        </p:spPr>
        <p:txBody>
          <a:bodyPr/>
          <a:lstStyle/>
          <a:p>
            <a:pPr algn="ctr"/>
            <a:r>
              <a:rPr lang="es-ES" dirty="0" smtClean="0"/>
              <a:t>Memoria Institucional 2007</a:t>
            </a:r>
            <a:endParaRPr lang="es-ES" dirty="0"/>
          </a:p>
        </p:txBody>
      </p:sp>
      <p:pic>
        <p:nvPicPr>
          <p:cNvPr id="9" name="8 Imagen" descr="NOTEPAD.PNG">
            <a:hlinkClick r:id="rId2" action="ppaction://hlinkfile"/>
          </p:cNvPr>
          <p:cNvPicPr>
            <a:picLocks noChangeAspect="1"/>
          </p:cNvPicPr>
          <p:nvPr/>
        </p:nvPicPr>
        <p:blipFill>
          <a:blip r:embed="rId3"/>
          <a:stretch>
            <a:fillRect/>
          </a:stretch>
        </p:blipFill>
        <p:spPr>
          <a:xfrm rot="1140473">
            <a:off x="4282656" y="1568022"/>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5 Marcador de pie de página">
            <a:hlinkClick r:id="rId4" action="ppaction://hlinkfile"/>
          </p:cNvPr>
          <p:cNvSpPr txBox="1">
            <a:spLocks/>
          </p:cNvSpPr>
          <p:nvPr/>
        </p:nvSpPr>
        <p:spPr>
          <a:xfrm>
            <a:off x="1142976" y="2928934"/>
            <a:ext cx="3500462" cy="571504"/>
          </a:xfrm>
          <a:prstGeom prst="rect">
            <a:avLst/>
          </a:prstGeom>
        </p:spPr>
        <p:txBody>
          <a:bodyPr anchor="b"/>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ES" sz="2500" b="1" i="1" u="none" strike="noStrike" kern="1200" cap="none" spc="0" normalizeH="0" baseline="0" noProof="0" dirty="0" smtClean="0">
                <a:ln>
                  <a:noFill/>
                </a:ln>
                <a:solidFill>
                  <a:schemeClr val="accent3">
                    <a:lumMod val="50000"/>
                  </a:schemeClr>
                </a:solidFill>
                <a:effectLst/>
                <a:uLnTx/>
                <a:uFillTx/>
                <a:latin typeface="Calibri" pitchFamily="34" charset="0"/>
                <a:hlinkClick r:id="rId5" action="ppaction://hlinkfile"/>
              </a:rPr>
              <a:t>Balance General</a:t>
            </a:r>
            <a:endParaRPr lang="es-ES" sz="2500" b="1" i="1" dirty="0" smtClean="0">
              <a:solidFill>
                <a:schemeClr val="accent3">
                  <a:lumMod val="50000"/>
                </a:schemeClr>
              </a:solidFill>
              <a:latin typeface="Calibri" pitchFamily="34" charset="0"/>
            </a:endParaRPr>
          </a:p>
        </p:txBody>
      </p:sp>
      <p:pic>
        <p:nvPicPr>
          <p:cNvPr id="11" name="10 Imagen" descr="NOTEPAD.PNG">
            <a:hlinkClick r:id="rId5" action="ppaction://hlinkfile"/>
          </p:cNvPr>
          <p:cNvPicPr>
            <a:picLocks noChangeAspect="1"/>
          </p:cNvPicPr>
          <p:nvPr/>
        </p:nvPicPr>
        <p:blipFill>
          <a:blip r:embed="rId6"/>
          <a:stretch>
            <a:fillRect/>
          </a:stretch>
        </p:blipFill>
        <p:spPr>
          <a:xfrm rot="1140473">
            <a:off x="4282657" y="2925344"/>
            <a:ext cx="500401" cy="500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 name="5 Marcador de pie de página"/>
          <p:cNvSpPr txBox="1">
            <a:spLocks/>
          </p:cNvSpPr>
          <p:nvPr/>
        </p:nvSpPr>
        <p:spPr>
          <a:xfrm>
            <a:off x="1142976" y="1500174"/>
            <a:ext cx="3500462" cy="642942"/>
          </a:xfrm>
          <a:prstGeom prst="rect">
            <a:avLst/>
          </a:prstGeom>
        </p:spPr>
        <p:txBody>
          <a:bodyPr anchor="b"/>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ES" sz="2500" b="1" i="1" u="none" strike="noStrike" kern="1200" cap="none" spc="0" normalizeH="0" baseline="0" noProof="0" dirty="0" smtClean="0">
                <a:ln>
                  <a:noFill/>
                </a:ln>
                <a:solidFill>
                  <a:schemeClr val="accent3">
                    <a:lumMod val="50000"/>
                  </a:schemeClr>
                </a:solidFill>
                <a:effectLst/>
                <a:uLnTx/>
                <a:uFillTx/>
                <a:latin typeface="Calibri" pitchFamily="34" charset="0"/>
                <a:hlinkClick r:id="rId2" action="ppaction://hlinkfile"/>
              </a:rPr>
              <a:t>Estado</a:t>
            </a:r>
            <a:r>
              <a:rPr kumimoji="0" lang="es-ES" sz="2500" b="1" i="1" u="none" strike="noStrike" kern="1200" cap="none" spc="0" normalizeH="0" noProof="0" dirty="0" smtClean="0">
                <a:ln>
                  <a:noFill/>
                </a:ln>
                <a:solidFill>
                  <a:schemeClr val="accent3">
                    <a:lumMod val="50000"/>
                  </a:schemeClr>
                </a:solidFill>
                <a:effectLst/>
                <a:uLnTx/>
                <a:uFillTx/>
                <a:latin typeface="Calibri" pitchFamily="34" charset="0"/>
                <a:hlinkClick r:id="rId2" action="ppaction://hlinkfile"/>
              </a:rPr>
              <a:t> de Resultados</a:t>
            </a:r>
            <a:endParaRPr kumimoji="0" lang="es-ES" sz="2500" b="1" i="1" u="none" strike="noStrike" kern="1200" cap="none" spc="0" normalizeH="0" baseline="0" noProof="0" dirty="0">
              <a:ln>
                <a:noFill/>
              </a:ln>
              <a:solidFill>
                <a:schemeClr val="accent3">
                  <a:lumMod val="50000"/>
                </a:schemeClr>
              </a:solidFill>
              <a:effectLst/>
              <a:uLnTx/>
              <a:uFillTx/>
              <a:latin typeface="Calibri" pitchFamily="34" charset="0"/>
            </a:endParaRPr>
          </a:p>
        </p:txBody>
      </p:sp>
      <p:pic>
        <p:nvPicPr>
          <p:cNvPr id="14" name="13 Imagen" descr="incop3.bmp">
            <a:hlinkClick r:id="rId7" action="ppaction://hlinksldjump"/>
          </p:cNvPr>
          <p:cNvPicPr>
            <a:picLocks noChangeAspect="1"/>
          </p:cNvPicPr>
          <p:nvPr/>
        </p:nvPicPr>
        <p:blipFill>
          <a:blip r:embed="rId8" cstate="print"/>
          <a:stretch>
            <a:fillRect/>
          </a:stretch>
        </p:blipFill>
        <p:spPr>
          <a:xfrm>
            <a:off x="7572396" y="5715016"/>
            <a:ext cx="1357322" cy="955280"/>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grpSp>
        <p:nvGrpSpPr>
          <p:cNvPr id="12" name="11 Grupo"/>
          <p:cNvGrpSpPr/>
          <p:nvPr/>
        </p:nvGrpSpPr>
        <p:grpSpPr>
          <a:xfrm>
            <a:off x="734986" y="6357958"/>
            <a:ext cx="1285884" cy="525466"/>
            <a:chOff x="734986" y="6357958"/>
            <a:chExt cx="1285884" cy="525466"/>
          </a:xfrm>
        </p:grpSpPr>
        <p:sp>
          <p:nvSpPr>
            <p:cNvPr id="15" name="14 Botón de acción: Inicio">
              <a:hlinkClick r:id="rId7" action="ppaction://hlinksldjump" highlightClick="1"/>
            </p:cNvPr>
            <p:cNvSpPr/>
            <p:nvPr/>
          </p:nvSpPr>
          <p:spPr>
            <a:xfrm>
              <a:off x="1142976" y="6357958"/>
              <a:ext cx="428628" cy="285752"/>
            </a:xfrm>
            <a:prstGeom prst="actionButtonHom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s-ES"/>
            </a:p>
          </p:txBody>
        </p:sp>
        <p:sp>
          <p:nvSpPr>
            <p:cNvPr id="16" name="15 CuadroTexto"/>
            <p:cNvSpPr txBox="1"/>
            <p:nvPr/>
          </p:nvSpPr>
          <p:spPr>
            <a:xfrm>
              <a:off x="734986" y="6606425"/>
              <a:ext cx="1285884" cy="276999"/>
            </a:xfrm>
            <a:prstGeom prst="rect">
              <a:avLst/>
            </a:prstGeom>
            <a:noFill/>
          </p:spPr>
          <p:txBody>
            <a:bodyPr wrap="square" rtlCol="0">
              <a:spAutoFit/>
            </a:bodyPr>
            <a:lstStyle/>
            <a:p>
              <a:pPr algn="ctr"/>
              <a:r>
                <a:rPr lang="es-ES" sz="1200" b="1" dirty="0" smtClean="0">
                  <a:solidFill>
                    <a:schemeClr val="tx2">
                      <a:lumMod val="60000"/>
                      <a:lumOff val="40000"/>
                    </a:schemeClr>
                  </a:solidFill>
                  <a:latin typeface="Calibri" pitchFamily="34" charset="0"/>
                  <a:hlinkClick r:id="rId7" action="ppaction://hlinksldjump"/>
                </a:rPr>
                <a:t>Inicio</a:t>
              </a:r>
              <a:endParaRPr lang="es-ES" sz="1200" b="1" dirty="0">
                <a:solidFill>
                  <a:schemeClr val="tx2">
                    <a:lumMod val="60000"/>
                    <a:lumOff val="40000"/>
                  </a:schemeClr>
                </a:solidFill>
                <a:latin typeface="Calibri" pitchFamily="34" charset="0"/>
              </a:endParaRPr>
            </a:p>
          </p:txBody>
        </p:sp>
      </p:grpSp>
    </p:spTree>
  </p:cSld>
  <p:clrMapOvr>
    <a:masterClrMapping/>
  </p:clrMapOvr>
  <p:transition spd="med">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lide(fromBottom)">
                                      <p:cBhvr>
                                        <p:cTn id="7" dur="500"/>
                                        <p:tgtEl>
                                          <p:spTgt spid="13"/>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p:cTn id="11"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41 Rectángulo"/>
          <p:cNvSpPr/>
          <p:nvPr/>
        </p:nvSpPr>
        <p:spPr>
          <a:xfrm>
            <a:off x="1143008" y="142852"/>
            <a:ext cx="6786578" cy="619913"/>
          </a:xfrm>
          <a:prstGeom prst="rect">
            <a:avLst/>
          </a:prstGeom>
        </p:spPr>
        <p:txBody>
          <a:bodyPr wrap="square">
            <a:spAutoFit/>
          </a:bodyPr>
          <a:lstStyle/>
          <a:p>
            <a:pPr lvl="0">
              <a:lnSpc>
                <a:spcPts val="4500"/>
              </a:lnSpc>
              <a:spcBef>
                <a:spcPct val="0"/>
              </a:spcBef>
              <a:defRPr/>
            </a:pPr>
            <a:r>
              <a:rPr lang="es-ES" sz="2800" b="1" i="1" dirty="0" smtClean="0">
                <a:solidFill>
                  <a:schemeClr val="tx2">
                    <a:satMod val="130000"/>
                  </a:schemeClr>
                </a:solidFill>
                <a:effectLst>
                  <a:outerShdw blurRad="50000" dist="30000" dir="5400000" algn="tl" rotWithShape="0">
                    <a:srgbClr val="000000">
                      <a:alpha val="30000"/>
                    </a:srgbClr>
                  </a:outerShdw>
                </a:effectLst>
                <a:latin typeface="Calibri" pitchFamily="34" charset="0"/>
              </a:rPr>
              <a:t>Organigrama Institucional</a:t>
            </a:r>
            <a:endParaRPr lang="es-ES" sz="2800" b="1" i="1" dirty="0">
              <a:solidFill>
                <a:schemeClr val="tx2">
                  <a:satMod val="130000"/>
                </a:schemeClr>
              </a:solidFill>
              <a:effectLst>
                <a:outerShdw blurRad="50000" dist="30000" dir="5400000" algn="tl" rotWithShape="0">
                  <a:srgbClr val="000000">
                    <a:alpha val="30000"/>
                  </a:srgbClr>
                </a:outerShdw>
              </a:effectLst>
              <a:latin typeface="Calibri" pitchFamily="34" charset="0"/>
            </a:endParaRPr>
          </a:p>
        </p:txBody>
      </p:sp>
      <p:cxnSp>
        <p:nvCxnSpPr>
          <p:cNvPr id="43" name="42 Conector recto"/>
          <p:cNvCxnSpPr/>
          <p:nvPr/>
        </p:nvCxnSpPr>
        <p:spPr>
          <a:xfrm>
            <a:off x="2962354" y="1798433"/>
            <a:ext cx="35719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rot="5400000">
            <a:off x="3780914" y="4965973"/>
            <a:ext cx="1044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4325933" y="3787538"/>
            <a:ext cx="857256"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61 Conector recto"/>
          <p:cNvCxnSpPr/>
          <p:nvPr/>
        </p:nvCxnSpPr>
        <p:spPr>
          <a:xfrm rot="16200000" flipH="1">
            <a:off x="5229086" y="5638056"/>
            <a:ext cx="273715" cy="6326"/>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rot="16200000" flipH="1">
            <a:off x="3129844" y="5630981"/>
            <a:ext cx="273715" cy="6326"/>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4311649" y="5044839"/>
            <a:ext cx="857256"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4844234" y="1481748"/>
            <a:ext cx="194400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rot="5400000">
            <a:off x="3804727" y="3637226"/>
            <a:ext cx="1044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rot="5400000">
            <a:off x="3748534" y="2364809"/>
            <a:ext cx="1188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956367" y="2339730"/>
            <a:ext cx="35640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rot="5400000">
            <a:off x="3048910" y="2077548"/>
            <a:ext cx="54000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3323898" y="2104730"/>
            <a:ext cx="1008000"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 name="69 Conector recto"/>
          <p:cNvCxnSpPr/>
          <p:nvPr/>
        </p:nvCxnSpPr>
        <p:spPr>
          <a:xfrm rot="10800000">
            <a:off x="2607458" y="2701681"/>
            <a:ext cx="1728000"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rot="5400000">
            <a:off x="1566045" y="3737532"/>
            <a:ext cx="2071702" cy="1588"/>
          </a:xfrm>
          <a:prstGeom prst="line">
            <a:avLst/>
          </a:prstGeom>
          <a:ln w="127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38" name="37 Multidocumento"/>
          <p:cNvSpPr/>
          <p:nvPr/>
        </p:nvSpPr>
        <p:spPr>
          <a:xfrm>
            <a:off x="3786182" y="1071546"/>
            <a:ext cx="1060704" cy="758952"/>
          </a:xfrm>
          <a:prstGeom prst="flowChartMultidocumen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MX" sz="1200" b="1" dirty="0" smtClean="0">
                <a:effectLst>
                  <a:outerShdw blurRad="38100" dist="38100" dir="2700000" algn="tl">
                    <a:srgbClr val="000000">
                      <a:alpha val="43137"/>
                    </a:srgbClr>
                  </a:outerShdw>
                </a:effectLst>
                <a:latin typeface="Calibri" pitchFamily="34" charset="0"/>
              </a:rPr>
              <a:t>Junta Directiva</a:t>
            </a:r>
            <a:endParaRPr lang="es-ES" sz="1200" b="1" dirty="0">
              <a:effectLst>
                <a:outerShdw blurRad="38100" dist="38100" dir="2700000" algn="tl">
                  <a:srgbClr val="000000">
                    <a:alpha val="43137"/>
                  </a:srgbClr>
                </a:outerShdw>
              </a:effectLst>
              <a:latin typeface="Calibri" pitchFamily="34" charset="0"/>
            </a:endParaRPr>
          </a:p>
        </p:txBody>
      </p:sp>
      <p:sp>
        <p:nvSpPr>
          <p:cNvPr id="40" name="39 Multidocumento"/>
          <p:cNvSpPr/>
          <p:nvPr/>
        </p:nvSpPr>
        <p:spPr>
          <a:xfrm>
            <a:off x="3829045" y="2871783"/>
            <a:ext cx="1060704" cy="758952"/>
          </a:xfrm>
          <a:prstGeom prst="flowChartMultidocumen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MX" sz="1200" b="1" dirty="0" smtClean="0">
                <a:effectLst>
                  <a:outerShdw blurRad="38100" dist="38100" dir="2700000" algn="tl">
                    <a:srgbClr val="000000">
                      <a:alpha val="43137"/>
                    </a:srgbClr>
                  </a:outerShdw>
                </a:effectLst>
                <a:latin typeface="Calibri" pitchFamily="34" charset="0"/>
              </a:rPr>
              <a:t>Presidencia Ejecutiva</a:t>
            </a:r>
            <a:endParaRPr lang="es-ES" sz="1200" b="1" dirty="0">
              <a:effectLst>
                <a:outerShdw blurRad="38100" dist="38100" dir="2700000" algn="tl">
                  <a:srgbClr val="000000">
                    <a:alpha val="43137"/>
                  </a:srgbClr>
                </a:outerShdw>
              </a:effectLst>
              <a:latin typeface="Calibri" pitchFamily="34" charset="0"/>
            </a:endParaRPr>
          </a:p>
        </p:txBody>
      </p:sp>
      <p:sp>
        <p:nvSpPr>
          <p:cNvPr id="41" name="40 Multidocumento"/>
          <p:cNvSpPr/>
          <p:nvPr/>
        </p:nvSpPr>
        <p:spPr>
          <a:xfrm>
            <a:off x="3785503" y="4157667"/>
            <a:ext cx="1060704" cy="758952"/>
          </a:xfrm>
          <a:prstGeom prst="flowChartMultidocumen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MX" sz="1200" b="1" dirty="0" smtClean="0">
                <a:effectLst>
                  <a:outerShdw blurRad="38100" dist="38100" dir="2700000" algn="tl">
                    <a:srgbClr val="000000">
                      <a:alpha val="43137"/>
                    </a:srgbClr>
                  </a:outerShdw>
                </a:effectLst>
                <a:latin typeface="Calibri" pitchFamily="34" charset="0"/>
              </a:rPr>
              <a:t>Gerencia General</a:t>
            </a:r>
            <a:endParaRPr lang="es-ES" sz="1200" b="1" dirty="0">
              <a:effectLst>
                <a:outerShdw blurRad="38100" dist="38100" dir="2700000" algn="tl">
                  <a:srgbClr val="000000">
                    <a:alpha val="43137"/>
                  </a:srgbClr>
                </a:outerShdw>
              </a:effectLst>
              <a:latin typeface="Calibri" pitchFamily="34" charset="0"/>
            </a:endParaRPr>
          </a:p>
        </p:txBody>
      </p:sp>
      <p:sp>
        <p:nvSpPr>
          <p:cNvPr id="50" name="49 Cinta perforada"/>
          <p:cNvSpPr/>
          <p:nvPr/>
        </p:nvSpPr>
        <p:spPr>
          <a:xfrm>
            <a:off x="5186366" y="3514725"/>
            <a:ext cx="1243021" cy="500066"/>
          </a:xfrm>
          <a:prstGeom prst="flowChartPunchedTap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s-MX" sz="1100" b="1" dirty="0" smtClean="0">
                <a:effectLst>
                  <a:outerShdw blurRad="38100" dist="38100" dir="2700000" algn="tl">
                    <a:srgbClr val="000000">
                      <a:alpha val="43137"/>
                    </a:srgbClr>
                  </a:outerShdw>
                </a:effectLst>
                <a:latin typeface="Calibri" pitchFamily="34" charset="0"/>
              </a:rPr>
              <a:t>Planificación Institucional</a:t>
            </a:r>
            <a:endParaRPr lang="es-ES" sz="1100" b="1" dirty="0">
              <a:effectLst>
                <a:outerShdw blurRad="38100" dist="38100" dir="2700000" algn="tl">
                  <a:srgbClr val="000000">
                    <a:alpha val="43137"/>
                  </a:srgbClr>
                </a:outerShdw>
              </a:effectLst>
              <a:latin typeface="Calibri" pitchFamily="34" charset="0"/>
            </a:endParaRPr>
          </a:p>
        </p:txBody>
      </p:sp>
      <p:sp>
        <p:nvSpPr>
          <p:cNvPr id="52" name="51 Terminador"/>
          <p:cNvSpPr/>
          <p:nvPr/>
        </p:nvSpPr>
        <p:spPr>
          <a:xfrm>
            <a:off x="2804048" y="5776928"/>
            <a:ext cx="914400" cy="723906"/>
          </a:xfrm>
          <a:prstGeom prst="flowChartTerminator">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endParaRPr lang="es-ES" sz="800" b="1" dirty="0" smtClean="0">
              <a:solidFill>
                <a:schemeClr val="bg1"/>
              </a:solidFill>
              <a:latin typeface="Calibri" pitchFamily="34" charset="0"/>
            </a:endParaRPr>
          </a:p>
          <a:p>
            <a:pPr lvl="0" algn="ctr"/>
            <a:r>
              <a:rPr lang="es-ES" sz="1100" b="1" dirty="0" smtClean="0">
                <a:solidFill>
                  <a:schemeClr val="bg1"/>
                </a:solidFill>
                <a:effectLst>
                  <a:outerShdw blurRad="38100" dist="38100" dir="2700000" algn="tl">
                    <a:srgbClr val="000000">
                      <a:alpha val="43137"/>
                    </a:srgbClr>
                  </a:outerShdw>
                </a:effectLst>
                <a:latin typeface="Calibri" pitchFamily="34" charset="0"/>
              </a:rPr>
              <a:t>Dirección  </a:t>
            </a:r>
            <a:r>
              <a:rPr lang="es-ES" sz="1100" b="1" dirty="0" err="1" smtClean="0">
                <a:solidFill>
                  <a:schemeClr val="bg1"/>
                </a:solidFill>
                <a:effectLst>
                  <a:outerShdw blurRad="38100" dist="38100" dir="2700000" algn="tl">
                    <a:srgbClr val="000000">
                      <a:alpha val="43137"/>
                    </a:srgbClr>
                  </a:outerShdw>
                </a:effectLst>
                <a:latin typeface="Calibri" pitchFamily="34" charset="0"/>
              </a:rPr>
              <a:t>Adm</a:t>
            </a:r>
            <a:r>
              <a:rPr lang="es-ES" sz="1100" b="1" dirty="0" smtClean="0">
                <a:solidFill>
                  <a:schemeClr val="bg1"/>
                </a:solidFill>
                <a:effectLst>
                  <a:outerShdw blurRad="38100" dist="38100" dir="2700000" algn="tl">
                    <a:srgbClr val="000000">
                      <a:alpha val="43137"/>
                    </a:srgbClr>
                  </a:outerShdw>
                </a:effectLst>
                <a:latin typeface="Calibri" pitchFamily="34" charset="0"/>
              </a:rPr>
              <a:t>. Financiera</a:t>
            </a:r>
            <a:endParaRPr lang="es-ES" sz="1100" b="1" dirty="0" smtClean="0">
              <a:solidFill>
                <a:schemeClr val="bg1"/>
              </a:solidFill>
              <a:effectLst>
                <a:outerShdw blurRad="38100" dist="38100" dir="2700000" algn="tl">
                  <a:srgbClr val="000000">
                    <a:alpha val="43137"/>
                  </a:srgbClr>
                </a:outerShdw>
              </a:effectLst>
              <a:latin typeface="Calibri" pitchFamily="34" charset="0"/>
            </a:endParaRPr>
          </a:p>
          <a:p>
            <a:pPr algn="ctr"/>
            <a:endParaRPr lang="es-ES" sz="800" dirty="0"/>
          </a:p>
        </p:txBody>
      </p:sp>
      <p:sp>
        <p:nvSpPr>
          <p:cNvPr id="53" name="52 Terminador"/>
          <p:cNvSpPr/>
          <p:nvPr/>
        </p:nvSpPr>
        <p:spPr>
          <a:xfrm>
            <a:off x="4925486" y="5785322"/>
            <a:ext cx="914400" cy="715512"/>
          </a:xfrm>
          <a:prstGeom prst="flowChartTerminator">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endParaRPr lang="es-ES" sz="800" b="1" dirty="0" smtClean="0">
              <a:solidFill>
                <a:schemeClr val="bg1"/>
              </a:solidFill>
              <a:effectLst>
                <a:outerShdw blurRad="38100" dist="38100" dir="2700000" algn="tl">
                  <a:srgbClr val="000000">
                    <a:alpha val="43137"/>
                  </a:srgbClr>
                </a:outerShdw>
              </a:effectLst>
              <a:latin typeface="Calibri" pitchFamily="34" charset="0"/>
            </a:endParaRPr>
          </a:p>
          <a:p>
            <a:pPr lvl="0" algn="ctr"/>
            <a:r>
              <a:rPr lang="es-ES" sz="1100" b="1" dirty="0" smtClean="0">
                <a:solidFill>
                  <a:schemeClr val="bg1"/>
                </a:solidFill>
                <a:effectLst>
                  <a:outerShdw blurRad="38100" dist="38100" dir="2700000" algn="tl">
                    <a:srgbClr val="000000">
                      <a:alpha val="43137"/>
                    </a:srgbClr>
                  </a:outerShdw>
                </a:effectLst>
                <a:latin typeface="Calibri" pitchFamily="34" charset="0"/>
              </a:rPr>
              <a:t>Dirección Portuaria</a:t>
            </a:r>
          </a:p>
          <a:p>
            <a:pPr algn="ctr"/>
            <a:endParaRPr lang="es-ES" sz="800" dirty="0"/>
          </a:p>
        </p:txBody>
      </p:sp>
      <p:sp>
        <p:nvSpPr>
          <p:cNvPr id="58" name="57 Preparación"/>
          <p:cNvSpPr/>
          <p:nvPr/>
        </p:nvSpPr>
        <p:spPr>
          <a:xfrm>
            <a:off x="5143504" y="4693799"/>
            <a:ext cx="1928826" cy="712887"/>
          </a:xfrm>
          <a:prstGeom prst="flowChartPreparati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endParaRPr lang="es-ES" sz="800" b="1" dirty="0" smtClean="0">
              <a:solidFill>
                <a:schemeClr val="bg1"/>
              </a:solidFill>
              <a:latin typeface="Arial" pitchFamily="34" charset="0"/>
            </a:endParaRPr>
          </a:p>
          <a:p>
            <a:pPr lvl="0" algn="ctr"/>
            <a:r>
              <a:rPr lang="es-ES" sz="1100" b="1" dirty="0" smtClean="0">
                <a:solidFill>
                  <a:schemeClr val="bg1"/>
                </a:solidFill>
                <a:latin typeface="Calibri" pitchFamily="34" charset="0"/>
              </a:rPr>
              <a:t>Sub-Gerencia Unidad </a:t>
            </a:r>
            <a:br>
              <a:rPr lang="es-ES" sz="1100" b="1" dirty="0" smtClean="0">
                <a:solidFill>
                  <a:schemeClr val="bg1"/>
                </a:solidFill>
                <a:latin typeface="Calibri" pitchFamily="34" charset="0"/>
              </a:rPr>
            </a:br>
            <a:r>
              <a:rPr lang="es-ES" sz="1100" b="1" dirty="0" smtClean="0">
                <a:solidFill>
                  <a:schemeClr val="bg1"/>
                </a:solidFill>
                <a:latin typeface="Calibri" pitchFamily="34" charset="0"/>
              </a:rPr>
              <a:t>Supervisión y Control</a:t>
            </a:r>
          </a:p>
          <a:p>
            <a:pPr algn="ctr"/>
            <a:endParaRPr lang="es-ES" sz="800" dirty="0"/>
          </a:p>
        </p:txBody>
      </p:sp>
      <p:sp>
        <p:nvSpPr>
          <p:cNvPr id="66" name="65 Cinta perforada"/>
          <p:cNvSpPr/>
          <p:nvPr/>
        </p:nvSpPr>
        <p:spPr>
          <a:xfrm>
            <a:off x="1928794" y="1571612"/>
            <a:ext cx="1071570" cy="500066"/>
          </a:xfrm>
          <a:prstGeom prst="flowChartPunchedTap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MX" sz="900" b="1" dirty="0" smtClean="0">
                <a:effectLst>
                  <a:outerShdw blurRad="38100" dist="38100" dir="2700000" algn="tl">
                    <a:srgbClr val="000000">
                      <a:alpha val="43137"/>
                    </a:srgbClr>
                  </a:outerShdw>
                </a:effectLst>
              </a:rPr>
              <a:t>Auditoría</a:t>
            </a:r>
            <a:endParaRPr lang="es-ES" sz="900" b="1" dirty="0">
              <a:effectLst>
                <a:outerShdw blurRad="38100" dist="38100" dir="2700000" algn="tl">
                  <a:srgbClr val="000000">
                    <a:alpha val="43137"/>
                  </a:srgbClr>
                </a:outerShdw>
              </a:effectLst>
            </a:endParaRPr>
          </a:p>
        </p:txBody>
      </p:sp>
      <p:sp>
        <p:nvSpPr>
          <p:cNvPr id="67" name="66 Cinta perforada"/>
          <p:cNvSpPr/>
          <p:nvPr/>
        </p:nvSpPr>
        <p:spPr>
          <a:xfrm>
            <a:off x="1928794" y="2143116"/>
            <a:ext cx="1071570" cy="500066"/>
          </a:xfrm>
          <a:prstGeom prst="flowChartPunchedTap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MX" sz="900" b="1" dirty="0" smtClean="0">
                <a:effectLst>
                  <a:outerShdw blurRad="38100" dist="38100" dir="2700000" algn="tl">
                    <a:srgbClr val="000000">
                      <a:alpha val="43137"/>
                    </a:srgbClr>
                  </a:outerShdw>
                </a:effectLst>
              </a:rPr>
              <a:t>Asesoría Jurídica</a:t>
            </a:r>
            <a:endParaRPr lang="es-ES" sz="900" b="1" dirty="0">
              <a:effectLst>
                <a:outerShdw blurRad="38100" dist="38100" dir="2700000" algn="tl">
                  <a:srgbClr val="000000">
                    <a:alpha val="43137"/>
                  </a:srgbClr>
                </a:outerShdw>
              </a:effectLst>
            </a:endParaRPr>
          </a:p>
        </p:txBody>
      </p:sp>
      <p:sp>
        <p:nvSpPr>
          <p:cNvPr id="72" name="71 Redondear rectángulo de esquina diagonal"/>
          <p:cNvSpPr/>
          <p:nvPr/>
        </p:nvSpPr>
        <p:spPr>
          <a:xfrm>
            <a:off x="6500826" y="1159916"/>
            <a:ext cx="1357322" cy="633418"/>
          </a:xfrm>
          <a:prstGeom prst="round2DiagRect">
            <a:avLst/>
          </a:prstGeom>
        </p:spPr>
        <p:style>
          <a:lnRef idx="1">
            <a:schemeClr val="accent3"/>
          </a:lnRef>
          <a:fillRef idx="3">
            <a:schemeClr val="accent3"/>
          </a:fillRef>
          <a:effectRef idx="2">
            <a:schemeClr val="accent3"/>
          </a:effectRef>
          <a:fontRef idx="minor">
            <a:schemeClr val="lt1"/>
          </a:fontRef>
        </p:style>
        <p:txBody>
          <a:bodyPr rtlCol="0" anchor="ctr"/>
          <a:lstStyle/>
          <a:p>
            <a:pPr lvl="0" algn="ctr"/>
            <a:endParaRPr lang="es-ES" sz="800" b="1" dirty="0" smtClean="0">
              <a:solidFill>
                <a:schemeClr val="bg1"/>
              </a:solidFill>
              <a:latin typeface="Calibri" pitchFamily="34" charset="0"/>
            </a:endParaRPr>
          </a:p>
          <a:p>
            <a:pPr lvl="0" algn="ctr"/>
            <a:r>
              <a:rPr lang="es-ES" sz="1100" b="1" dirty="0" smtClean="0">
                <a:solidFill>
                  <a:schemeClr val="bg1"/>
                </a:solidFill>
                <a:latin typeface="Calibri" pitchFamily="34" charset="0"/>
              </a:rPr>
              <a:t>SECRETARÍA </a:t>
            </a:r>
            <a:r>
              <a:rPr lang="es-ES" sz="1100" b="1" dirty="0" smtClean="0">
                <a:solidFill>
                  <a:schemeClr val="bg1"/>
                </a:solidFill>
                <a:latin typeface="Calibri" pitchFamily="34" charset="0"/>
              </a:rPr>
              <a:t>FISCALIZADORA CONCESIONES</a:t>
            </a:r>
            <a:endParaRPr lang="es-ES" sz="1100" dirty="0" smtClean="0">
              <a:solidFill>
                <a:schemeClr val="bg1"/>
              </a:solidFill>
              <a:latin typeface="Calibri" pitchFamily="34" charset="0"/>
            </a:endParaRPr>
          </a:p>
          <a:p>
            <a:pPr algn="ctr"/>
            <a:endParaRPr lang="es-ES" sz="800" dirty="0"/>
          </a:p>
        </p:txBody>
      </p:sp>
      <p:sp>
        <p:nvSpPr>
          <p:cNvPr id="73" name="72 Terminador"/>
          <p:cNvSpPr/>
          <p:nvPr/>
        </p:nvSpPr>
        <p:spPr>
          <a:xfrm>
            <a:off x="2143108" y="4786322"/>
            <a:ext cx="914400" cy="444628"/>
          </a:xfrm>
          <a:prstGeom prst="flowChartTerminator">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r>
              <a:rPr lang="es-ES" sz="1100" b="1" dirty="0" smtClean="0">
                <a:solidFill>
                  <a:schemeClr val="bg1"/>
                </a:solidFill>
                <a:effectLst>
                  <a:outerShdw blurRad="38100" dist="38100" dir="2700000" algn="tl">
                    <a:srgbClr val="000000">
                      <a:alpha val="43137"/>
                    </a:srgbClr>
                  </a:outerShdw>
                </a:effectLst>
                <a:latin typeface="Calibri" pitchFamily="34" charset="0"/>
              </a:rPr>
              <a:t>Junta Promotora</a:t>
            </a:r>
            <a:endParaRPr lang="es-ES" sz="1100" dirty="0"/>
          </a:p>
        </p:txBody>
      </p:sp>
      <p:cxnSp>
        <p:nvCxnSpPr>
          <p:cNvPr id="44" name="43 Conector recto"/>
          <p:cNvCxnSpPr/>
          <p:nvPr/>
        </p:nvCxnSpPr>
        <p:spPr>
          <a:xfrm>
            <a:off x="1214478" y="785794"/>
            <a:ext cx="7929522" cy="1588"/>
          </a:xfrm>
          <a:prstGeom prst="line">
            <a:avLst/>
          </a:prstGeom>
        </p:spPr>
        <p:style>
          <a:lnRef idx="3">
            <a:schemeClr val="accent3"/>
          </a:lnRef>
          <a:fillRef idx="0">
            <a:schemeClr val="accent3"/>
          </a:fillRef>
          <a:effectRef idx="2">
            <a:schemeClr val="accent3"/>
          </a:effectRef>
          <a:fontRef idx="minor">
            <a:schemeClr val="tx1"/>
          </a:fontRef>
        </p:style>
      </p:cxnSp>
      <p:pic>
        <p:nvPicPr>
          <p:cNvPr id="65" name="64 Imagen" descr="incop3.bmp">
            <a:hlinkClick r:id="rId3" action="ppaction://hlinksldjump"/>
          </p:cNvPr>
          <p:cNvPicPr>
            <a:picLocks noChangeAspect="1"/>
          </p:cNvPicPr>
          <p:nvPr/>
        </p:nvPicPr>
        <p:blipFill>
          <a:blip r:embed="rId4" cstate="print"/>
          <a:stretch>
            <a:fillRect/>
          </a:stretch>
        </p:blipFill>
        <p:spPr>
          <a:xfrm>
            <a:off x="8072462" y="71414"/>
            <a:ext cx="913532" cy="642942"/>
          </a:xfrm>
          <a:prstGeom prst="rect">
            <a:avLst/>
          </a:prstGeom>
          <a:solidFill>
            <a:srgbClr val="FFFFFF">
              <a:shade val="85000"/>
            </a:srgbClr>
          </a:solidFill>
          <a:ln w="101600" cap="sq">
            <a:solidFill>
              <a:srgbClr val="FDFDFD"/>
            </a:solidFill>
            <a:miter lim="800000"/>
          </a:ln>
          <a:effectLst>
            <a:outerShdw blurRad="50800" dist="38100" dir="8100000" algn="tr" rotWithShape="0">
              <a:prstClr val="black">
                <a:alpha val="40000"/>
              </a:prstClr>
            </a:outerShdw>
          </a:effectLst>
          <a:scene3d>
            <a:camera prst="perspectiveRelaxed">
              <a:rot lat="18960000" lon="0" rev="0"/>
            </a:camera>
            <a:lightRig rig="twoPt" dir="t">
              <a:rot lat="0" lon="0" rev="7200000"/>
            </a:lightRig>
          </a:scene3d>
          <a:sp3d prstMaterial="matte">
            <a:bevelT w="22860" h="12700" prst="relaxedInset"/>
            <a:contourClr>
              <a:srgbClr val="FFFFFF"/>
            </a:contourClr>
          </a:sp3d>
        </p:spPr>
      </p:pic>
      <p:sp>
        <p:nvSpPr>
          <p:cNvPr id="54" name="53 Terminador"/>
          <p:cNvSpPr/>
          <p:nvPr/>
        </p:nvSpPr>
        <p:spPr>
          <a:xfrm>
            <a:off x="3774893" y="5770454"/>
            <a:ext cx="1071570" cy="730380"/>
          </a:xfrm>
          <a:prstGeom prst="flowChartTerminator">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r>
              <a:rPr lang="es-ES" sz="1100" b="1" dirty="0" smtClean="0">
                <a:solidFill>
                  <a:schemeClr val="bg1"/>
                </a:solidFill>
                <a:effectLst>
                  <a:outerShdw blurRad="38100" dist="38100" dir="2700000" algn="tl">
                    <a:srgbClr val="000000">
                      <a:alpha val="43137"/>
                    </a:srgbClr>
                  </a:outerShdw>
                </a:effectLst>
                <a:latin typeface="Calibri" pitchFamily="34" charset="0"/>
              </a:rPr>
              <a:t>Tecnología de Información</a:t>
            </a:r>
            <a:endParaRPr lang="es-ES" sz="1100" dirty="0"/>
          </a:p>
        </p:txBody>
      </p:sp>
      <p:cxnSp>
        <p:nvCxnSpPr>
          <p:cNvPr id="75" name="74 Conector recto"/>
          <p:cNvCxnSpPr/>
          <p:nvPr/>
        </p:nvCxnSpPr>
        <p:spPr>
          <a:xfrm>
            <a:off x="3274827" y="5499114"/>
            <a:ext cx="2082991" cy="1588"/>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rot="16200000" flipH="1">
            <a:off x="4163649" y="5634397"/>
            <a:ext cx="273715" cy="6326"/>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p:cover dir="l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io">
  <a:themeElements>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Solsti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themeOverride>
</file>

<file path=ppt/theme/themeOverride2.xml><?xml version="1.0" encoding="utf-8"?>
<a:themeOverride xmlns:a="http://schemas.openxmlformats.org/drawingml/2006/main">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themeOverride>
</file>

<file path=ppt/theme/themeOverride3.xml><?xml version="1.0" encoding="utf-8"?>
<a:themeOverride xmlns:a="http://schemas.openxmlformats.org/drawingml/2006/main">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themeOverride>
</file>

<file path=docProps/app.xml><?xml version="1.0" encoding="utf-8"?>
<Properties xmlns="http://schemas.openxmlformats.org/officeDocument/2006/extended-properties" xmlns:vt="http://schemas.openxmlformats.org/officeDocument/2006/docPropsVTypes">
  <Template/>
  <TotalTime>5233</TotalTime>
  <Words>3178</Words>
  <Application>Microsoft Office PowerPoint</Application>
  <PresentationFormat>Presentación en pantalla (4:3)</PresentationFormat>
  <Paragraphs>508</Paragraphs>
  <Slides>58</Slides>
  <Notes>4</Notes>
  <HiddenSlides>0</HiddenSlides>
  <MMClips>0</MMClips>
  <ScaleCrop>false</ScaleCrop>
  <HeadingPairs>
    <vt:vector size="4" baseType="variant">
      <vt:variant>
        <vt:lpstr>Tema</vt:lpstr>
      </vt:variant>
      <vt:variant>
        <vt:i4>1</vt:i4>
      </vt:variant>
      <vt:variant>
        <vt:lpstr>Títulos de diapositiva</vt:lpstr>
      </vt:variant>
      <vt:variant>
        <vt:i4>58</vt:i4>
      </vt:variant>
    </vt:vector>
  </HeadingPairs>
  <TitlesOfParts>
    <vt:vector size="59" baseType="lpstr">
      <vt:lpstr>Solsticio</vt:lpstr>
      <vt:lpstr>Instituto Costarricense de Puertos del Pacífico</vt:lpstr>
      <vt:lpstr>Contenido</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INCOP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Instituto Costarricense de Puertos del Pacífico</dc:title>
  <dc:creator>Tecnologías de Información</dc:creator>
  <cp:lastModifiedBy>Tecnologías de Información</cp:lastModifiedBy>
  <cp:revision>504</cp:revision>
  <dcterms:created xsi:type="dcterms:W3CDTF">2008-05-28T15:43:38Z</dcterms:created>
  <dcterms:modified xsi:type="dcterms:W3CDTF">2008-10-30T00:15:26Z</dcterms:modified>
</cp:coreProperties>
</file>